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94" r:id="rId6"/>
    <p:sldId id="261" r:id="rId7"/>
    <p:sldId id="295" r:id="rId8"/>
    <p:sldId id="263" r:id="rId9"/>
    <p:sldId id="264" r:id="rId10"/>
    <p:sldId id="265" r:id="rId11"/>
    <p:sldId id="296" r:id="rId12"/>
    <p:sldId id="267" r:id="rId13"/>
    <p:sldId id="297" r:id="rId14"/>
    <p:sldId id="268" r:id="rId15"/>
    <p:sldId id="298" r:id="rId16"/>
    <p:sldId id="271" r:id="rId17"/>
    <p:sldId id="272" r:id="rId18"/>
    <p:sldId id="306" r:id="rId19"/>
    <p:sldId id="275" r:id="rId20"/>
    <p:sldId id="276" r:id="rId21"/>
    <p:sldId id="307" r:id="rId22"/>
    <p:sldId id="278" r:id="rId23"/>
    <p:sldId id="300" r:id="rId24"/>
    <p:sldId id="279" r:id="rId25"/>
    <p:sldId id="301" r:id="rId26"/>
    <p:sldId id="280" r:id="rId27"/>
    <p:sldId id="282" r:id="rId28"/>
    <p:sldId id="284" r:id="rId29"/>
    <p:sldId id="285" r:id="rId30"/>
    <p:sldId id="286" r:id="rId31"/>
    <p:sldId id="288" r:id="rId32"/>
    <p:sldId id="289" r:id="rId33"/>
    <p:sldId id="292" r:id="rId34"/>
    <p:sldId id="290" r:id="rId35"/>
    <p:sldId id="303" r:id="rId36"/>
    <p:sldId id="293" r:id="rId37"/>
    <p:sldId id="304" r:id="rId38"/>
    <p:sldId id="309" r:id="rId39"/>
    <p:sldId id="320" r:id="rId40"/>
    <p:sldId id="310" r:id="rId41"/>
    <p:sldId id="311" r:id="rId42"/>
    <p:sldId id="313" r:id="rId43"/>
    <p:sldId id="308" r:id="rId44"/>
    <p:sldId id="342" r:id="rId45"/>
    <p:sldId id="343" r:id="rId46"/>
    <p:sldId id="344" r:id="rId47"/>
    <p:sldId id="345" r:id="rId48"/>
    <p:sldId id="346" r:id="rId49"/>
    <p:sldId id="347" r:id="rId50"/>
    <p:sldId id="348" r:id="rId51"/>
    <p:sldId id="314" r:id="rId52"/>
    <p:sldId id="315" r:id="rId53"/>
    <p:sldId id="350" r:id="rId54"/>
    <p:sldId id="351" r:id="rId55"/>
    <p:sldId id="349" r:id="rId56"/>
    <p:sldId id="316" r:id="rId57"/>
    <p:sldId id="317"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05" r:id="rId80"/>
    <p:sldId id="352"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57A"/>
    <a:srgbClr val="FFCF37"/>
    <a:srgbClr val="FFDC6D"/>
    <a:srgbClr val="FF71DA"/>
    <a:srgbClr val="F8DA5A"/>
    <a:srgbClr val="F9E6D1"/>
    <a:srgbClr val="F8F1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9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6BB3F0FA-3A96-4247-AF85-FC51C9A45205}" type="datetimeFigureOut">
              <a:rPr lang="zh-CN" altLang="en-US" smtClean="0"/>
              <a:t>2024/5/29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1311087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BB3F0FA-3A96-4247-AF85-FC51C9A45205}" type="datetimeFigureOut">
              <a:rPr lang="zh-CN" altLang="en-US" smtClean="0"/>
              <a:t>2024/5/29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3753395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BB3F0FA-3A96-4247-AF85-FC51C9A45205}" type="datetimeFigureOut">
              <a:rPr lang="zh-CN" altLang="en-US" smtClean="0"/>
              <a:t>2024/5/29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2632521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BB3F0FA-3A96-4247-AF85-FC51C9A45205}" type="datetimeFigureOut">
              <a:rPr lang="zh-CN" altLang="en-US" smtClean="0"/>
              <a:t>2024/5/29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422311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BB3F0FA-3A96-4247-AF85-FC51C9A45205}" type="datetimeFigureOut">
              <a:rPr lang="zh-CN" altLang="en-US" smtClean="0"/>
              <a:t>2024/5/29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338807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BB3F0FA-3A96-4247-AF85-FC51C9A45205}" type="datetimeFigureOut">
              <a:rPr lang="zh-CN" altLang="en-US" smtClean="0"/>
              <a:t>2024/5/29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3171151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BB3F0FA-3A96-4247-AF85-FC51C9A45205}" type="datetimeFigureOut">
              <a:rPr lang="zh-CN" altLang="en-US" smtClean="0"/>
              <a:t>2024/5/29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1706596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BB3F0FA-3A96-4247-AF85-FC51C9A45205}" type="datetimeFigureOut">
              <a:rPr lang="zh-CN" altLang="en-US" smtClean="0"/>
              <a:t>2024/5/29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1357110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3F0FA-3A96-4247-AF85-FC51C9A45205}" type="datetimeFigureOut">
              <a:rPr lang="zh-CN" altLang="en-US" smtClean="0"/>
              <a:t>2024/5/29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2548233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BB3F0FA-3A96-4247-AF85-FC51C9A45205}" type="datetimeFigureOut">
              <a:rPr lang="zh-CN" altLang="en-US" smtClean="0"/>
              <a:t>2024/5/29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2657757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BB3F0FA-3A96-4247-AF85-FC51C9A45205}" type="datetimeFigureOut">
              <a:rPr lang="zh-CN" altLang="en-US" smtClean="0"/>
              <a:t>2024/5/29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110362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3F0FA-3A96-4247-AF85-FC51C9A45205}" type="datetimeFigureOut">
              <a:rPr lang="zh-CN" altLang="en-US" smtClean="0"/>
              <a:t>2024/5/29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798B24-7E9D-4341-A7A5-D09B58AFC7E3}" type="slidenum">
              <a:rPr lang="zh-CN" altLang="en-US" smtClean="0"/>
              <a:t>‹#›</a:t>
            </a:fld>
            <a:endParaRPr lang="zh-CN" altLang="en-US"/>
          </a:p>
        </p:txBody>
      </p:sp>
    </p:spTree>
    <p:extLst>
      <p:ext uri="{BB962C8B-B14F-4D97-AF65-F5344CB8AC3E}">
        <p14:creationId xmlns:p14="http://schemas.microsoft.com/office/powerpoint/2010/main" val="91480792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bilibili.com/video/BV1rW411z78N?spm_id_from=333.337.search-card.all.clic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A8530C7-D42E-53A7-0964-18E836DB7623}"/>
              </a:ext>
            </a:extLst>
          </p:cNvPr>
          <p:cNvSpPr>
            <a:spLocks noGrp="1"/>
          </p:cNvSpPr>
          <p:nvPr>
            <p:ph type="ctrTitle"/>
          </p:nvPr>
        </p:nvSpPr>
        <p:spPr>
          <a:xfrm>
            <a:off x="636233" y="1041400"/>
            <a:ext cx="10919534" cy="2387600"/>
          </a:xfrm>
        </p:spPr>
        <p:txBody>
          <a:bodyPr>
            <a:normAutofit/>
          </a:bodyPr>
          <a:lstStyle/>
          <a:p>
            <a:r>
              <a:rPr lang="zh-CN" altLang="en-US" dirty="0">
                <a:solidFill>
                  <a:srgbClr val="FF0000"/>
                </a:solidFill>
                <a:latin typeface="隶书" panose="02010509060101010101" pitchFamily="49" charset="-122"/>
                <a:ea typeface="隶书" panose="02010509060101010101" pitchFamily="49" charset="-122"/>
              </a:rPr>
              <a:t>第 七 章</a:t>
            </a:r>
            <a:r>
              <a:rPr lang="en-US" altLang="zh-CN" dirty="0">
                <a:solidFill>
                  <a:srgbClr val="FF0000"/>
                </a:solidFill>
                <a:latin typeface="隶书" panose="02010509060101010101" pitchFamily="49" charset="-122"/>
                <a:ea typeface="隶书" panose="02010509060101010101" pitchFamily="49" charset="-122"/>
              </a:rPr>
              <a:t/>
            </a:r>
            <a:br>
              <a:rPr lang="en-US" altLang="zh-CN" dirty="0">
                <a:solidFill>
                  <a:srgbClr val="FF0000"/>
                </a:solidFill>
                <a:latin typeface="隶书" panose="02010509060101010101" pitchFamily="49" charset="-122"/>
                <a:ea typeface="隶书" panose="02010509060101010101" pitchFamily="49" charset="-122"/>
              </a:rPr>
            </a:br>
            <a:r>
              <a:rPr lang="zh-CN" altLang="en-US" dirty="0">
                <a:solidFill>
                  <a:srgbClr val="FF0000"/>
                </a:solidFill>
                <a:latin typeface="隶书" panose="02010509060101010101" pitchFamily="49" charset="-122"/>
                <a:ea typeface="隶书" panose="02010509060101010101" pitchFamily="49" charset="-122"/>
              </a:rPr>
              <a:t>语 言 演 变 与 语 言 分 化</a:t>
            </a:r>
          </a:p>
        </p:txBody>
      </p:sp>
      <p:sp>
        <p:nvSpPr>
          <p:cNvPr id="3" name="副标题 2">
            <a:extLst>
              <a:ext uri="{FF2B5EF4-FFF2-40B4-BE49-F238E27FC236}">
                <a16:creationId xmlns:a16="http://schemas.microsoft.com/office/drawing/2014/main" xmlns="" id="{902A30CB-035E-D3B0-5872-218A8307936A}"/>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3958589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A05B566C-0C46-6423-6C9E-CF1669004CEB}"/>
              </a:ext>
            </a:extLst>
          </p:cNvPr>
          <p:cNvSpPr>
            <a:spLocks noGrp="1"/>
          </p:cNvSpPr>
          <p:nvPr>
            <p:ph idx="1"/>
          </p:nvPr>
        </p:nvSpPr>
        <p:spPr>
          <a:xfrm>
            <a:off x="410592" y="325316"/>
            <a:ext cx="11414464" cy="5952392"/>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（二）社会方言：同一地区居住的居民在全民语言基础上，因年龄、性别、职业、文化程度、阶级阶层等社会因素的不同而产生的各有自己特点的语言分支或语言变体（腔）。</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根据社会因素而区分的社团与语言特点相关，因此这些社会社团又被称为不同的“言语社团”。</a:t>
            </a:r>
            <a:endParaRPr lang="en-US" altLang="zh-CN" sz="3000"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年龄</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上海：老派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烟</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ie</a:t>
            </a:r>
            <a:r>
              <a:rPr lang="en-US" altLang="zh-CN" sz="2400" dirty="0" smtClean="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smtClean="0">
                <a:latin typeface="楷体" panose="02010609060101010101" pitchFamily="49" charset="-122"/>
                <a:ea typeface="楷体" panose="02010609060101010101" pitchFamily="49" charset="-122"/>
              </a:rPr>
              <a:t>衣</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楷体" panose="02010609060101010101" pitchFamily="49" charset="-122"/>
                <a:ea typeface="楷体" panose="02010609060101010101" pitchFamily="49" charset="-122"/>
              </a:rPr>
              <a:t>，简</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ʨie</a:t>
            </a:r>
            <a:r>
              <a:rPr lang="en-US" altLang="zh-CN" sz="2400" dirty="0" smtClean="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smtClean="0">
                <a:latin typeface="楷体" panose="02010609060101010101" pitchFamily="49" charset="-122"/>
                <a:ea typeface="楷体" panose="02010609060101010101" pitchFamily="49" charset="-122"/>
              </a:rPr>
              <a:t>既</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ʨi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楷体" panose="02010609060101010101" pitchFamily="49" charset="-122"/>
                <a:ea typeface="楷体" panose="02010609060101010101" pitchFamily="49" charset="-122"/>
              </a:rPr>
              <a:t>；新派 烟＝衣</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楷体" panose="02010609060101010101" pitchFamily="49" charset="-122"/>
                <a:ea typeface="楷体" panose="02010609060101010101" pitchFamily="49" charset="-122"/>
              </a:rPr>
              <a:t>，简＝既</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ʨi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p>
          <a:p>
            <a:pPr marL="0" indent="0">
              <a:buNone/>
            </a:pPr>
            <a:r>
              <a:rPr lang="zh-CN" altLang="en-US" sz="2400" dirty="0">
                <a:latin typeface="楷体" panose="02010609060101010101" pitchFamily="49" charset="-122"/>
                <a:ea typeface="楷体" panose="02010609060101010101" pitchFamily="49" charset="-122"/>
                <a:sym typeface="IpaP" panose="02000500070000020004" pitchFamily="2" charset="-122"/>
              </a:rPr>
              <a:t>  上海人到地铁站后，一般都互相问候：“侬几号死啊？”答：“我二号死，侬几号死？”又答：“我八号死，其实我调十号死阿可以。”</a:t>
            </a:r>
            <a:endParaRPr lang="en-US" altLang="zh-CN" sz="2400" dirty="0">
              <a:latin typeface="楷体" panose="02010609060101010101" pitchFamily="49" charset="-122"/>
              <a:ea typeface="楷体" panose="02010609060101010101" pitchFamily="49" charset="-122"/>
              <a:sym typeface="IpaP" panose="02000500070000020004" pitchFamily="2" charset="-122"/>
            </a:endParaRPr>
          </a:p>
          <a:p>
            <a:pPr marL="0" indent="0">
              <a:buNone/>
            </a:pPr>
            <a:r>
              <a:rPr lang="en-US" altLang="zh-CN" dirty="0">
                <a:latin typeface="宋体" panose="02010600030101010101" pitchFamily="2" charset="-122"/>
                <a:ea typeface="宋体" panose="02010600030101010101" pitchFamily="2" charset="-122"/>
                <a:sym typeface="IpaP" panose="02000500070000020004" pitchFamily="2" charset="-122"/>
              </a:rPr>
              <a:t>2.</a:t>
            </a:r>
            <a:r>
              <a:rPr lang="zh-CN" altLang="en-US" dirty="0">
                <a:latin typeface="宋体" panose="02010600030101010101" pitchFamily="2" charset="-122"/>
                <a:ea typeface="宋体" panose="02010600030101010101" pitchFamily="2" charset="-122"/>
                <a:sym typeface="IpaP" panose="02000500070000020004" pitchFamily="2" charset="-122"/>
              </a:rPr>
              <a:t>性别</a:t>
            </a:r>
            <a:endParaRPr lang="en-US" altLang="zh-CN" dirty="0">
              <a:latin typeface="宋体" panose="02010600030101010101" pitchFamily="2" charset="-122"/>
              <a:ea typeface="宋体" panose="02010600030101010101" pitchFamily="2" charset="-122"/>
              <a:sym typeface="IpaP" panose="02000500070000020004" pitchFamily="2" charset="-122"/>
            </a:endParaRPr>
          </a:p>
          <a:p>
            <a:pPr marL="0" indent="0">
              <a:buNone/>
            </a:pPr>
            <a:r>
              <a:rPr lang="zh-CN" altLang="en-US" sz="2400" dirty="0">
                <a:latin typeface="楷体" panose="02010609060101010101" pitchFamily="49" charset="-122"/>
                <a:ea typeface="楷体" panose="02010609060101010101" pitchFamily="49" charset="-122"/>
                <a:sym typeface="IpaP" panose="02000500070000020004" pitchFamily="2" charset="-122"/>
              </a:rPr>
              <a:t>  女国音：脚尖</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ʦiɑu</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ʦiɛn</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楷体" panose="02010609060101010101" pitchFamily="49" charset="-122"/>
                <a:ea typeface="楷体" panose="02010609060101010101" pitchFamily="49" charset="-122"/>
                <a:sym typeface="IpaP" panose="02000500070000020004" pitchFamily="2" charset="-122"/>
              </a:rPr>
              <a:t>，求情</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ʦʰiou</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ʦʰiŋ</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楷体" panose="02010609060101010101" pitchFamily="49" charset="-122"/>
                <a:ea typeface="楷体" panose="02010609060101010101" pitchFamily="49" charset="-122"/>
                <a:sym typeface="IpaP" panose="02000500070000020004" pitchFamily="2" charset="-122"/>
              </a:rPr>
              <a:t>，休息</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siou</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si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p>
          <a:p>
            <a:pPr marL="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sym typeface="IpaP" panose="02000500070000020004" pitchFamily="2" charset="-122"/>
              </a:rPr>
              <a:t>  20</a:t>
            </a:r>
            <a:r>
              <a:rPr lang="zh-CN" altLang="en-US" sz="2400" dirty="0">
                <a:latin typeface="楷体" panose="02010609060101010101" pitchFamily="49" charset="-122"/>
                <a:ea typeface="楷体" panose="02010609060101010101" pitchFamily="49" charset="-122"/>
                <a:cs typeface="Times New Roman" panose="02020603050405020304" pitchFamily="18" charset="0"/>
                <a:sym typeface="IpaP" panose="02000500070000020004" pitchFamily="2" charset="-122"/>
              </a:rPr>
              <a:t>世纪</a:t>
            </a:r>
            <a:r>
              <a:rPr lang="en-US" altLang="zh-CN" sz="2400" dirty="0">
                <a:latin typeface="楷体" panose="02010609060101010101" pitchFamily="49" charset="-122"/>
                <a:ea typeface="楷体" panose="02010609060101010101" pitchFamily="49" charset="-122"/>
                <a:cs typeface="Times New Roman" panose="02020603050405020304" pitchFamily="18" charset="0"/>
                <a:sym typeface="IpaP" panose="02000500070000020004" pitchFamily="2" charset="-122"/>
              </a:rPr>
              <a:t>20</a:t>
            </a:r>
            <a:r>
              <a:rPr lang="zh-CN" altLang="en-US" sz="2400" dirty="0">
                <a:latin typeface="楷体" panose="02010609060101010101" pitchFamily="49" charset="-122"/>
                <a:ea typeface="楷体" panose="02010609060101010101" pitchFamily="49" charset="-122"/>
                <a:cs typeface="Times New Roman" panose="02020603050405020304" pitchFamily="18" charset="0"/>
                <a:sym typeface="IpaP" panose="02000500070000020004" pitchFamily="2" charset="-122"/>
              </a:rPr>
              <a:t>年代就有人发现，北京一些女子中学的学生把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ʨʰ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][ɕ]</a:t>
            </a:r>
            <a:r>
              <a:rPr lang="zh-CN" altLang="en-US" sz="2400" dirty="0">
                <a:latin typeface="楷体" panose="02010609060101010101" pitchFamily="49" charset="-122"/>
                <a:ea typeface="楷体" panose="02010609060101010101" pitchFamily="49" charset="-122"/>
                <a:cs typeface="Times New Roman" panose="02020603050405020304" pitchFamily="18" charset="0"/>
                <a:sym typeface="IpaP" panose="02000500070000020004" pitchFamily="2" charset="-122"/>
              </a:rPr>
              <a:t>发成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[ʦ][</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ʦʰ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][s]</a:t>
            </a: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sym typeface="IpaP" panose="02000500070000020004" pitchFamily="2" charset="-122"/>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日语第一人称，男性常用</a:t>
            </a:r>
            <a:r>
              <a:rPr lang="ja-JP" altLang="en-US"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おれ</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a:t>
            </a:r>
            <a:r>
              <a:rPr lang="ja-JP" altLang="en-US"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ぼく</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，女性常用</a:t>
            </a:r>
            <a:r>
              <a:rPr lang="ja-JP" altLang="en-US"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わたし</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，老人会使用</a:t>
            </a:r>
            <a:r>
              <a:rPr lang="ja-JP" altLang="en-US"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rPr>
              <a:t>わし</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IpaP" panose="02000500070000020004" pitchFamily="2" charset="-122"/>
            </a:endParaRPr>
          </a:p>
        </p:txBody>
      </p:sp>
    </p:spTree>
    <p:extLst>
      <p:ext uri="{BB962C8B-B14F-4D97-AF65-F5344CB8AC3E}">
        <p14:creationId xmlns:p14="http://schemas.microsoft.com/office/powerpoint/2010/main" val="291584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2F60F229-BB33-A1F7-E832-5D53FB11DCD2}"/>
              </a:ext>
            </a:extLst>
          </p:cNvPr>
          <p:cNvSpPr>
            <a:spLocks noGrp="1"/>
          </p:cNvSpPr>
          <p:nvPr>
            <p:ph idx="1"/>
          </p:nvPr>
        </p:nvSpPr>
        <p:spPr>
          <a:xfrm>
            <a:off x="838200" y="730914"/>
            <a:ext cx="10515600" cy="5396172"/>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3.</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职业</a:t>
            </a:r>
            <a:endPar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rgbClr val="000000"/>
                </a:solidFill>
                <a:latin typeface="宋体" panose="02010600030101010101" pitchFamily="2" charset="-122"/>
                <a:ea typeface="宋体" panose="02010600030101010101" pitchFamily="2" charset="-122"/>
              </a:rPr>
              <a:t>  </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行业语（行话）</a:t>
            </a:r>
            <a:endPar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电影行业：蒙太奇、推、拉、摇、剪接</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饮食行业：红案、白案</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en-US" altLang="zh-CN"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32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科学术语</a:t>
            </a:r>
            <a:endParaRPr kumimoji="0" lang="en-US" altLang="zh-CN" sz="32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语言学：音位 义素 语义场 语系</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化  学：原子 分子 化合价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pH</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值</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p>
          <a:p>
            <a:pPr marR="0" lvl="0" fontAlgn="auto">
              <a:spcAft>
                <a:spcPts val="0"/>
              </a:spcAft>
              <a:buClrTx/>
              <a:buSzTx/>
              <a:tabLst/>
              <a:defRPr/>
            </a:pPr>
            <a:r>
              <a:rPr lang="zh-CN" altLang="en-US" dirty="0">
                <a:latin typeface="宋体" panose="02010600030101010101" pitchFamily="2" charset="-122"/>
                <a:ea typeface="宋体" panose="02010600030101010101" pitchFamily="2" charset="-122"/>
              </a:rPr>
              <a:t>行业话中的一小部分有可能被吸收为全民语言的成分，从而成为丰富全民语言词汇的一种途径。</a:t>
            </a:r>
            <a:endParaRPr lang="en-US" altLang="zh-CN"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体检、理疗、休克、高血压</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经销、批发、零售</a:t>
            </a:r>
            <a:endParaRPr lang="zh-CN" altLang="en-US" sz="2400" dirty="0"/>
          </a:p>
        </p:txBody>
      </p:sp>
    </p:spTree>
    <p:extLst>
      <p:ext uri="{BB962C8B-B14F-4D97-AF65-F5344CB8AC3E}">
        <p14:creationId xmlns:p14="http://schemas.microsoft.com/office/powerpoint/2010/main" val="171075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0522EE5E-4267-51EE-4C15-1BBF3C032660}"/>
              </a:ext>
            </a:extLst>
          </p:cNvPr>
          <p:cNvSpPr>
            <a:spLocks noGrp="1"/>
          </p:cNvSpPr>
          <p:nvPr>
            <p:ph idx="1"/>
          </p:nvPr>
        </p:nvSpPr>
        <p:spPr>
          <a:xfrm>
            <a:off x="340936" y="769070"/>
            <a:ext cx="11510128" cy="5319859"/>
          </a:xfrm>
        </p:spPr>
        <p:txBody>
          <a:bodyPr>
            <a:normAutofit/>
          </a:bodyPr>
          <a:lstStyle/>
          <a:p>
            <a:pPr marL="0" indent="0">
              <a:buNone/>
            </a:pP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阶层、文化程度、民系</a:t>
            </a:r>
            <a:endParaRPr lang="en-US" altLang="zh-CN" sz="2800" dirty="0">
              <a:latin typeface="宋体" panose="02010600030101010101" pitchFamily="2" charset="-122"/>
              <a:ea typeface="宋体" panose="02010600030101010101" pitchFamily="2"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礼记</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曲礼</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：“天子死曰崩，诸侯死曰薨，大夫死曰卒，士曰不禄，庶人曰死。”</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p>
          <a:p>
            <a:pPr marL="0" indent="0">
              <a:buNone/>
            </a:pPr>
            <a:r>
              <a:rPr lang="en-US" altLang="zh-CN" sz="2400" dirty="0">
                <a:latin typeface="楷体" panose="02010609060101010101" pitchFamily="49" charset="-122"/>
                <a:ea typeface="楷体" panose="02010609060101010101" pitchFamily="49" charset="-122"/>
              </a:rPr>
              <a:t>17</a:t>
            </a:r>
            <a:r>
              <a:rPr lang="zh-CN" altLang="en-US" sz="2400" dirty="0">
                <a:latin typeface="楷体" panose="02010609060101010101" pitchFamily="49" charset="-122"/>
                <a:ea typeface="楷体" panose="02010609060101010101" pitchFamily="49" charset="-122"/>
              </a:rPr>
              <a:t>世纪法国贵族“沙龙语言”：“日历”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la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mémoire</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de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l´avenir</a:t>
            </a:r>
            <a:r>
              <a:rPr lang="zh-CN" altLang="en-US" sz="2400" dirty="0">
                <a:latin typeface="楷体" panose="02010609060101010101" pitchFamily="49" charset="-122"/>
                <a:ea typeface="楷体" panose="02010609060101010101" pitchFamily="49" charset="-122"/>
              </a:rPr>
              <a:t>（将来的记录</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美国黑人英语</a:t>
            </a:r>
            <a:r>
              <a:rPr lang="en-US" altLang="zh-CN" sz="2400" b="0" i="0" dirty="0">
                <a:solidFill>
                  <a:srgbClr val="444444"/>
                </a:solidFill>
                <a:effectLst/>
                <a:latin typeface="Times New Roman" panose="02020603050405020304" pitchFamily="18" charset="0"/>
                <a:cs typeface="Times New Roman" panose="02020603050405020304" pitchFamily="18" charset="0"/>
              </a:rPr>
              <a:t>(African American Vernacular English)</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She </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like</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the little dog.  </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She </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be</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here every day.</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That </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gonna</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never</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change in L.A. </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no more.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That isn’t going to change in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L.A. any more.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56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D31F8322-6593-C0F5-0770-A65CC104830B}"/>
              </a:ext>
            </a:extLst>
          </p:cNvPr>
          <p:cNvSpPr>
            <a:spLocks noGrp="1"/>
          </p:cNvSpPr>
          <p:nvPr>
            <p:ph idx="1"/>
          </p:nvPr>
        </p:nvSpPr>
        <p:spPr>
          <a:xfrm>
            <a:off x="838200" y="1305017"/>
            <a:ext cx="10515600" cy="4871946"/>
          </a:xfrm>
        </p:spPr>
        <p:txBody>
          <a:bodyPr/>
          <a:lstStyle/>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英国上层口音</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conspicuous RP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位于两个元音字母之间为闪音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[ɾ]</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very[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vɛɾɪ</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marry[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mæɾɪ</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RP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Received Pronunciation</a:t>
            </a: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奥黛丽</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赫本</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窈窕淑女</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rPr>
              <a:t>伦敦东区工人口音（</a:t>
            </a:r>
            <a:r>
              <a:rPr lang="en-US" altLang="zh-CN" sz="2400" dirty="0">
                <a:solidFill>
                  <a:srgbClr val="121212"/>
                </a:solidFill>
                <a:latin typeface="Times New Roman" panose="02020603050405020304" pitchFamily="18" charset="0"/>
                <a:ea typeface="楷体" panose="02010609060101010101" pitchFamily="49" charset="-122"/>
                <a:cs typeface="Times New Roman" panose="02020603050405020304" pitchFamily="18" charset="0"/>
              </a:rPr>
              <a:t>cockney</a:t>
            </a:r>
            <a:r>
              <a:rPr lang="zh-CN" altLang="en-US" sz="2400" dirty="0">
                <a:latin typeface="楷体" panose="02010609060101010101" pitchFamily="49" charset="-122"/>
                <a:ea typeface="楷体" panose="02010609060101010101" pitchFamily="49" charset="-122"/>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h</a:t>
            </a:r>
            <a:r>
              <a:rPr lang="zh-CN" altLang="en-US" sz="2400" dirty="0">
                <a:latin typeface="楷体" panose="02010609060101010101" pitchFamily="49" charset="-122"/>
                <a:ea typeface="楷体" panose="02010609060101010101" pitchFamily="49" charset="-122"/>
              </a:rPr>
              <a:t>不发音。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hlinkClick r:id="rId2"/>
              </a:rPr>
              <a:t>上链接</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我国西北城市中常有汉民话和回民话差异。</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西宁：汉民话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书</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[fu]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说</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fɔ</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刷</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[fa]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帅</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fɛ</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税</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fɨ</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拴</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[fa</a:t>
            </a:r>
            <a:r>
              <a:rPr lang="zh-CN" altLang="en-US"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爽</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fɔ</a:t>
            </a:r>
            <a:r>
              <a:rPr lang="zh-CN" altLang="en-US"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顺</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fə</a:t>
            </a:r>
            <a:r>
              <a:rPr lang="zh-CN" altLang="en-US"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回民话  书</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ʂu</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说</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ʂuo</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刷</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ʂua</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帅</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ʂuɛ</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税</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ʂuɨ</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拴</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ʂua</a:t>
            </a:r>
            <a:r>
              <a:rPr lang="zh-CN" altLang="en-US"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爽</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ʂuɔ</a:t>
            </a:r>
            <a:r>
              <a:rPr lang="zh-CN" altLang="en-US"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顺</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ʂuə</a:t>
            </a:r>
            <a:r>
              <a:rPr lang="zh-CN" altLang="en-US"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p>
          <a:p>
            <a:endParaRPr lang="zh-CN" altLang="en-US" dirty="0"/>
          </a:p>
        </p:txBody>
      </p:sp>
    </p:spTree>
    <p:extLst>
      <p:ext uri="{BB962C8B-B14F-4D97-AF65-F5344CB8AC3E}">
        <p14:creationId xmlns:p14="http://schemas.microsoft.com/office/powerpoint/2010/main" val="297682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D254F711-5A49-E89E-041F-21D297450843}"/>
              </a:ext>
            </a:extLst>
          </p:cNvPr>
          <p:cNvSpPr>
            <a:spLocks noGrp="1"/>
          </p:cNvSpPr>
          <p:nvPr>
            <p:ph idx="1"/>
          </p:nvPr>
        </p:nvSpPr>
        <p:spPr>
          <a:xfrm>
            <a:off x="382832" y="585695"/>
            <a:ext cx="11223014" cy="5686610"/>
          </a:xfrm>
        </p:spPr>
        <p:txBody>
          <a:bodyPr>
            <a:normAutofit/>
          </a:bodyPr>
          <a:lstStyle/>
          <a:p>
            <a:pPr marL="0" indent="0">
              <a:buNone/>
            </a:pP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特殊的社会方言</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）黑话（隐语）：某些社会团伙所创造的秘密词语和语句，具有</a:t>
            </a:r>
            <a:r>
              <a:rPr lang="zh-CN" altLang="en-US" sz="2800" b="1" dirty="0">
                <a:solidFill>
                  <a:srgbClr val="FF0000"/>
                </a:solidFill>
                <a:latin typeface="宋体" panose="02010600030101010101" pitchFamily="2" charset="-122"/>
                <a:ea typeface="宋体" panose="02010600030101010101" pitchFamily="2" charset="-122"/>
              </a:rPr>
              <a:t>强烈的排他性</a:t>
            </a:r>
            <a:r>
              <a:rPr lang="zh-CN" altLang="en-US" sz="2800" dirty="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杂货铺：“一、二、三、四、五、六、七、八、九、十”分别是“平头、空工、横川、侧目、缺丑、断大、皂底、公头（分头）、未丸、田心”</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武林外传</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：条子（捕快）、钩子（卧底）、黑皮（衙役）、撸扣</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化霜（吐赃）</a:t>
            </a:r>
            <a:r>
              <a:rPr lang="en-US" altLang="zh-CN" sz="2400" dirty="0">
                <a:latin typeface="楷体" panose="02010609060101010101" pitchFamily="49" charset="-122"/>
                <a:ea typeface="楷体" panose="02010609060101010101" pitchFamily="49" charset="-122"/>
              </a:rPr>
              <a:t>……</a:t>
            </a: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林海雪原</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zh-CN" altLang="en-US" sz="2400" b="0" i="0" dirty="0">
                <a:solidFill>
                  <a:srgbClr val="333333"/>
                </a:solidFill>
                <a:effectLst/>
                <a:latin typeface="楷体" panose="02010609060101010101" pitchFamily="49" charset="-122"/>
                <a:ea typeface="楷体" panose="02010609060101010101" pitchFamily="49" charset="-122"/>
              </a:rPr>
              <a:t>天王盖地虎，宝塔镇河</a:t>
            </a:r>
            <a:r>
              <a:rPr lang="zh-CN" altLang="en-US" sz="2400" b="0" i="0" dirty="0" smtClean="0">
                <a:solidFill>
                  <a:srgbClr val="333333"/>
                </a:solidFill>
                <a:effectLst/>
                <a:latin typeface="楷体" panose="02010609060101010101" pitchFamily="49" charset="-122"/>
                <a:ea typeface="楷体" panose="02010609060101010101" pitchFamily="49" charset="-122"/>
              </a:rPr>
              <a:t>妖</a:t>
            </a:r>
            <a:endParaRPr lang="en-US" altLang="zh-CN" sz="2400" b="0" i="0" dirty="0" smtClean="0">
              <a:solidFill>
                <a:srgbClr val="333333"/>
              </a:solidFill>
              <a:effectLst/>
              <a:latin typeface="楷体" panose="02010609060101010101" pitchFamily="49" charset="-122"/>
              <a:ea typeface="楷体" panose="02010609060101010101" pitchFamily="49" charset="-122"/>
            </a:endParaRPr>
          </a:p>
          <a:p>
            <a:pPr marL="0" indent="0">
              <a:buNone/>
            </a:pPr>
            <a:r>
              <a:rPr lang="zh-CN" altLang="en-US" sz="2400" b="0" i="0" dirty="0" smtClean="0">
                <a:solidFill>
                  <a:srgbClr val="333333"/>
                </a:solidFill>
                <a:effectLst/>
                <a:latin typeface="楷体" panose="02010609060101010101" pitchFamily="49" charset="-122"/>
                <a:ea typeface="楷体" panose="02010609060101010101" pitchFamily="49" charset="-122"/>
              </a:rPr>
              <a:t>甘肃永登薛家湾“邵句”</a:t>
            </a:r>
            <a:endParaRPr lang="en-US" altLang="zh-CN" sz="2400" b="0" i="0" dirty="0">
              <a:solidFill>
                <a:srgbClr val="333333"/>
              </a:solidFill>
              <a:effectLst/>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862693" y="4620397"/>
            <a:ext cx="9912745" cy="2052000"/>
          </a:xfrm>
          <a:prstGeom prst="rect">
            <a:avLst/>
          </a:prstGeom>
        </p:spPr>
      </p:pic>
    </p:spTree>
    <p:extLst>
      <p:ext uri="{BB962C8B-B14F-4D97-AF65-F5344CB8AC3E}">
        <p14:creationId xmlns:p14="http://schemas.microsoft.com/office/powerpoint/2010/main" val="342287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7670FB26-8DCE-53A4-BF08-F6DB6CC0B03B}"/>
              </a:ext>
            </a:extLst>
          </p:cNvPr>
          <p:cNvSpPr>
            <a:spLocks noGrp="1"/>
          </p:cNvSpPr>
          <p:nvPr>
            <p:ph idx="1"/>
          </p:nvPr>
        </p:nvSpPr>
        <p:spPr>
          <a:xfrm>
            <a:off x="838200" y="685800"/>
            <a:ext cx="10515600" cy="5758962"/>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2</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）禁忌语：指在一定场合下避免使用的词语。</a:t>
            </a:r>
            <a:endPar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古人的避讳</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  死：老、走</a:t>
            </a:r>
            <a:r>
              <a:rPr kumimoji="0" lang="en-US" altLang="zh-CN" sz="2400" b="0" i="0" u="none" strike="noStrike" kern="120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     </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  虎：大虫、猫</a:t>
            </a:r>
            <a:r>
              <a:rPr kumimoji="0" lang="en-US" altLang="zh-CN" sz="2400" b="0" i="0" u="none" strike="noStrike" kern="120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腐乳（猫乳）、芹菜（富菜）</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3</a:t>
            </a:r>
            <a:r>
              <a:rPr kumimoji="0" lang="zh-CN" altLang="en-US"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）宗教、帮会用语</a:t>
            </a:r>
            <a:endParaRPr kumimoji="0" lang="en-US" altLang="zh-CN"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  上帝、弥撒；施主、道场；赛俩目（祝平安）、多斯提（朋友）</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  龙头老大、分舵、堂主</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鹿鼎记</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天地会青木堂韦香主</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4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一个人如交叉地生活在几个言语社团之中，就可能同时掌握几种社会方言。一个人掌握社会方言的数量，决定于他的社会活动的广度和深度。</a:t>
            </a:r>
            <a:endPar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2628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F00FFCC4-B912-58F3-F91B-B0CA941DB767}"/>
              </a:ext>
            </a:extLst>
          </p:cNvPr>
          <p:cNvSpPr>
            <a:spLocks noGrp="1"/>
          </p:cNvSpPr>
          <p:nvPr>
            <p:ph idx="1"/>
          </p:nvPr>
        </p:nvSpPr>
        <p:spPr>
          <a:xfrm>
            <a:off x="284375" y="123825"/>
            <a:ext cx="11623249" cy="6610350"/>
          </a:xfrm>
        </p:spPr>
        <p:txBody>
          <a:bodyPr>
            <a:normAutofit/>
          </a:bodyPr>
          <a:lstStyle/>
          <a:p>
            <a:pPr marL="0" indent="0">
              <a:buNone/>
            </a:pPr>
            <a:r>
              <a:rPr lang="zh-CN" altLang="en-US" sz="2800" dirty="0">
                <a:latin typeface="宋体" panose="02010600030101010101" pitchFamily="2" charset="-122"/>
                <a:ea typeface="宋体" panose="02010600030101010101" pitchFamily="2" charset="-122"/>
              </a:rPr>
              <a:t>（三）地域方言：全民语言（同一语言的心理认同）在不同地域的分支，是语言发展不平衡性在地域上的反映，由同一语言分化而产生的，是社会</a:t>
            </a:r>
            <a:r>
              <a:rPr lang="zh-CN" altLang="en-US" sz="2800" b="1" dirty="0">
                <a:solidFill>
                  <a:srgbClr val="FF0000"/>
                </a:solidFill>
                <a:latin typeface="宋体" panose="02010600030101010101" pitchFamily="2" charset="-122"/>
                <a:ea typeface="宋体" panose="02010600030101010101" pitchFamily="2" charset="-122"/>
              </a:rPr>
              <a:t>不完全分化</a:t>
            </a:r>
            <a:r>
              <a:rPr lang="zh-CN" altLang="en-US" sz="2800" dirty="0">
                <a:latin typeface="宋体" panose="02010600030101010101" pitchFamily="2" charset="-122"/>
                <a:ea typeface="宋体" panose="02010600030101010101" pitchFamily="2" charset="-122"/>
              </a:rPr>
              <a:t>的结果。</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形成原因：</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交际的阻隔：社会割据、人口迁徙、政治分裂、高山大河和湖泊森林等地理屏障；</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受其他语言影响。</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地域方言间的差异主要表现在语音上（如入声），词汇上也有不少差别（他</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俚</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伊</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渠，土豆</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洋芋</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马铃薯），语法的差别相对较少（词序和虚词，客人</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人客）。</a:t>
            </a:r>
          </a:p>
          <a:p>
            <a:pPr marL="0" indent="0">
              <a:buNone/>
            </a:pPr>
            <a:endParaRPr lang="en-US" altLang="zh-CN" sz="2800" dirty="0">
              <a:latin typeface="宋体" panose="02010600030101010101" pitchFamily="2" charset="-122"/>
              <a:ea typeface="宋体" panose="02010600030101010101" pitchFamily="2" charset="-122"/>
            </a:endParaRPr>
          </a:p>
          <a:p>
            <a:endParaRPr lang="zh-CN" altLang="en-US" sz="2800" dirty="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xmlns="" id="{A9C87A57-F170-1BA2-D893-9A8D37E2A2D1}"/>
              </a:ext>
            </a:extLst>
          </p:cNvPr>
          <p:cNvPicPr>
            <a:picLocks noChangeAspect="1"/>
          </p:cNvPicPr>
          <p:nvPr/>
        </p:nvPicPr>
        <p:blipFill>
          <a:blip r:embed="rId4"/>
          <a:stretch>
            <a:fillRect/>
          </a:stretch>
        </p:blipFill>
        <p:spPr>
          <a:xfrm>
            <a:off x="377455" y="4527232"/>
            <a:ext cx="11437087" cy="2206943"/>
          </a:xfrm>
          <a:prstGeom prst="rect">
            <a:avLst/>
          </a:prstGeom>
        </p:spPr>
      </p:pic>
      <p:pic>
        <p:nvPicPr>
          <p:cNvPr id="5" name="苏州">
            <a:hlinkClick r:id="" action="ppaction://media"/>
            <a:extLst>
              <a:ext uri="{FF2B5EF4-FFF2-40B4-BE49-F238E27FC236}">
                <a16:creationId xmlns:a16="http://schemas.microsoft.com/office/drawing/2014/main" xmlns="" id="{B33BEF1E-2A03-6FE3-8BAD-28B28796FC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58326" y="4140369"/>
            <a:ext cx="487363" cy="487363"/>
          </a:xfrm>
          <a:prstGeom prst="rect">
            <a:avLst/>
          </a:prstGeom>
        </p:spPr>
      </p:pic>
    </p:spTree>
    <p:extLst>
      <p:ext uri="{BB962C8B-B14F-4D97-AF65-F5344CB8AC3E}">
        <p14:creationId xmlns:p14="http://schemas.microsoft.com/office/powerpoint/2010/main" val="335200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9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7F222807-84E9-86AD-E3D6-DB47FCE43E17}"/>
              </a:ext>
            </a:extLst>
          </p:cNvPr>
          <p:cNvSpPr>
            <a:spLocks noGrp="1"/>
          </p:cNvSpPr>
          <p:nvPr>
            <p:ph idx="1"/>
          </p:nvPr>
        </p:nvSpPr>
        <p:spPr>
          <a:xfrm>
            <a:off x="110176" y="325315"/>
            <a:ext cx="3568035" cy="6057900"/>
          </a:xfrm>
        </p:spPr>
        <p:txBody>
          <a:bodyPr>
            <a:normAutofit/>
          </a:bodyPr>
          <a:lstStyle/>
          <a:p>
            <a:r>
              <a:rPr lang="zh-CN" altLang="en-US" sz="2800" dirty="0">
                <a:latin typeface="宋体" panose="02010600030101010101" pitchFamily="2" charset="-122"/>
                <a:ea typeface="宋体" panose="02010600030101010101" pitchFamily="2" charset="-122"/>
              </a:rPr>
              <a:t>学界划分汉语方言的主要依据是语音。</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方言</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次方言</a:t>
            </a:r>
            <a:r>
              <a:rPr lang="en-US" altLang="zh-CN"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土语</a:t>
            </a:r>
            <a:endParaRPr lang="en-US" altLang="zh-CN"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袁家骅</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汉语方言概要</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七区</a:t>
            </a:r>
            <a:endParaRPr lang="en-US" altLang="zh-CN" sz="2800"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北方方言</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吴方言</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赣方言</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湘方言</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闽方言</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客家方言</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粤方言</a:t>
            </a:r>
            <a:endParaRPr lang="en-US" altLang="zh-CN" sz="24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xmlns="" id="{061F4899-7093-DB9E-AE9A-3981EA4D4993}"/>
              </a:ext>
            </a:extLst>
          </p:cNvPr>
          <p:cNvPicPr>
            <a:picLocks noChangeAspect="1"/>
          </p:cNvPicPr>
          <p:nvPr/>
        </p:nvPicPr>
        <p:blipFill>
          <a:blip r:embed="rId2"/>
          <a:stretch>
            <a:fillRect/>
          </a:stretch>
        </p:blipFill>
        <p:spPr>
          <a:xfrm>
            <a:off x="3678212" y="237392"/>
            <a:ext cx="8403611" cy="6383215"/>
          </a:xfrm>
          <a:prstGeom prst="rect">
            <a:avLst/>
          </a:prstGeom>
        </p:spPr>
      </p:pic>
    </p:spTree>
    <p:extLst>
      <p:ext uri="{BB962C8B-B14F-4D97-AF65-F5344CB8AC3E}">
        <p14:creationId xmlns:p14="http://schemas.microsoft.com/office/powerpoint/2010/main" val="37040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414F6445-AF8E-A367-B567-42AC81C71A70}"/>
              </a:ext>
            </a:extLst>
          </p:cNvPr>
          <p:cNvSpPr>
            <a:spLocks noGrp="1"/>
          </p:cNvSpPr>
          <p:nvPr>
            <p:ph idx="1"/>
          </p:nvPr>
        </p:nvSpPr>
        <p:spPr>
          <a:xfrm>
            <a:off x="251767" y="307732"/>
            <a:ext cx="2456264" cy="6330460"/>
          </a:xfrm>
        </p:spPr>
        <p:txBody>
          <a:bodyPr/>
          <a:lstStyle/>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中国语言地图集</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十区及主要城市</a:t>
            </a:r>
          </a:p>
        </p:txBody>
      </p:sp>
      <p:pic>
        <p:nvPicPr>
          <p:cNvPr id="4" name="图片 3">
            <a:extLst>
              <a:ext uri="{FF2B5EF4-FFF2-40B4-BE49-F238E27FC236}">
                <a16:creationId xmlns:a16="http://schemas.microsoft.com/office/drawing/2014/main" xmlns="" id="{FF334937-FC65-8218-701A-7304D37DA742}"/>
              </a:ext>
            </a:extLst>
          </p:cNvPr>
          <p:cNvPicPr>
            <a:picLocks noChangeAspect="1"/>
          </p:cNvPicPr>
          <p:nvPr/>
        </p:nvPicPr>
        <p:blipFill>
          <a:blip r:embed="rId2"/>
          <a:stretch>
            <a:fillRect/>
          </a:stretch>
        </p:blipFill>
        <p:spPr>
          <a:xfrm>
            <a:off x="2801537" y="60668"/>
            <a:ext cx="9138696" cy="6736664"/>
          </a:xfrm>
          <a:prstGeom prst="rect">
            <a:avLst/>
          </a:prstGeom>
        </p:spPr>
      </p:pic>
    </p:spTree>
    <p:extLst>
      <p:ext uri="{BB962C8B-B14F-4D97-AF65-F5344CB8AC3E}">
        <p14:creationId xmlns:p14="http://schemas.microsoft.com/office/powerpoint/2010/main" val="388550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23B1F6F1-750F-BEA3-6158-150FBA54A942}"/>
              </a:ext>
            </a:extLst>
          </p:cNvPr>
          <p:cNvSpPr>
            <a:spLocks noGrp="1"/>
          </p:cNvSpPr>
          <p:nvPr>
            <p:ph idx="1"/>
          </p:nvPr>
        </p:nvSpPr>
        <p:spPr>
          <a:xfrm>
            <a:off x="282805" y="719091"/>
            <a:ext cx="5929460" cy="5400627"/>
          </a:xfrm>
        </p:spPr>
        <p:txBody>
          <a:bodyPr>
            <a:normAutofit/>
          </a:bodyPr>
          <a:lstStyle/>
          <a:p>
            <a:pPr marL="0" indent="0">
              <a:buNone/>
            </a:pPr>
            <a:r>
              <a:rPr lang="zh-CN" altLang="en-US" sz="2400" dirty="0">
                <a:latin typeface="宋体" panose="02010600030101010101" pitchFamily="2" charset="-122"/>
                <a:ea typeface="宋体" panose="02010600030101010101" pitchFamily="2" charset="-122"/>
              </a:rPr>
              <a:t>官话：</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  北京官话：北京、承德、赤峰、朝阳</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东北官话：沈阳、长春、哈尔滨、呼伦贝尔</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冀鲁官话：天津、唐山、石家庄、济南</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胶辽官话：青岛、烟台、大连</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中原官话：郑州、徐州、济宁、</a:t>
            </a:r>
            <a:r>
              <a:rPr lang="zh-CN" altLang="en-US" sz="2400" b="1" dirty="0">
                <a:solidFill>
                  <a:srgbClr val="FF0000"/>
                </a:solidFill>
                <a:latin typeface="宋体" panose="02010600030101010101" pitchFamily="2" charset="-122"/>
                <a:ea typeface="宋体" panose="02010600030101010101" pitchFamily="2" charset="-122"/>
              </a:rPr>
              <a:t>阜阳</a:t>
            </a:r>
            <a:r>
              <a:rPr lang="zh-CN" altLang="en-US" sz="2400" dirty="0">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蚌埠</a:t>
            </a:r>
            <a:r>
              <a:rPr lang="zh-CN" altLang="en-US" sz="2400" dirty="0">
                <a:latin typeface="宋体" panose="02010600030101010101" pitchFamily="2" charset="-122"/>
                <a:ea typeface="宋体" panose="02010600030101010101" pitchFamily="2" charset="-122"/>
              </a:rPr>
              <a:t>、运城、西安、天水、固原、西宁</a:t>
            </a:r>
            <a:r>
              <a:rPr lang="en-US" altLang="zh-CN" sz="2400" dirty="0">
                <a:latin typeface="宋体" panose="02010600030101010101" pitchFamily="2" charset="-122"/>
                <a:ea typeface="宋体" panose="02010600030101010101" pitchFamily="2" charset="-122"/>
              </a:rPr>
              <a:t>……</a:t>
            </a:r>
          </a:p>
        </p:txBody>
      </p:sp>
      <p:sp>
        <p:nvSpPr>
          <p:cNvPr id="4" name="内容占位符 2">
            <a:extLst>
              <a:ext uri="{FF2B5EF4-FFF2-40B4-BE49-F238E27FC236}">
                <a16:creationId xmlns:a16="http://schemas.microsoft.com/office/drawing/2014/main" xmlns="" id="{2927F102-5B8F-BF9F-1AC5-E72EEE19CBED}"/>
              </a:ext>
            </a:extLst>
          </p:cNvPr>
          <p:cNvSpPr txBox="1">
            <a:spLocks/>
          </p:cNvSpPr>
          <p:nvPr/>
        </p:nvSpPr>
        <p:spPr>
          <a:xfrm>
            <a:off x="5969977" y="1099038"/>
            <a:ext cx="6055483" cy="485870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zh-CN" altLang="en-US" sz="2400" dirty="0">
                <a:latin typeface="宋体" panose="02010600030101010101" pitchFamily="2" charset="-122"/>
                <a:ea typeface="宋体" panose="02010600030101010101" pitchFamily="2" charset="-122"/>
              </a:rPr>
              <a:t>  兰银官话：兰州、银川、乌鲁木齐</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西南官话：成都、重庆、贵阳、昆明、武汉、常德、桂林</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江淮官话：</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    黄孝片：孝感、黄冈、九江</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洪巢片：南京、扬州、</a:t>
            </a:r>
            <a:r>
              <a:rPr lang="zh-CN" altLang="en-US" sz="2400" b="1" dirty="0">
                <a:solidFill>
                  <a:srgbClr val="FF0000"/>
                </a:solidFill>
                <a:latin typeface="宋体" panose="02010600030101010101" pitchFamily="2" charset="-122"/>
                <a:ea typeface="宋体" panose="02010600030101010101" pitchFamily="2" charset="-122"/>
              </a:rPr>
              <a:t>合肥</a:t>
            </a:r>
            <a:r>
              <a:rPr lang="zh-CN" altLang="en-US" sz="2400" dirty="0">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芜湖</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泰如片：泰州、如皋、南通</a:t>
            </a:r>
            <a:r>
              <a:rPr lang="en-US" altLang="zh-CN"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4636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C57D552-7A26-68BC-7CE6-3A63487CB39B}"/>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一、语言演变的原因和特点</a:t>
            </a:r>
          </a:p>
        </p:txBody>
      </p:sp>
      <p:sp>
        <p:nvSpPr>
          <p:cNvPr id="3" name="内容占位符 2">
            <a:extLst>
              <a:ext uri="{FF2B5EF4-FFF2-40B4-BE49-F238E27FC236}">
                <a16:creationId xmlns:a16="http://schemas.microsoft.com/office/drawing/2014/main" xmlns="" id="{07394B10-4E9D-1F60-B1C5-8919D294AC11}"/>
              </a:ext>
            </a:extLst>
          </p:cNvPr>
          <p:cNvSpPr>
            <a:spLocks noGrp="1"/>
          </p:cNvSpPr>
          <p:nvPr>
            <p:ph idx="1"/>
          </p:nvPr>
        </p:nvSpPr>
        <p:spPr>
          <a:xfrm>
            <a:off x="341435" y="2015732"/>
            <a:ext cx="11509130" cy="4692799"/>
          </a:xfrm>
        </p:spPr>
        <p:txBody>
          <a:bodyPr>
            <a:normAutofit/>
          </a:bodyPr>
          <a:lstStyle/>
          <a:p>
            <a:r>
              <a:rPr lang="zh-CN" altLang="en-US" sz="2800" b="1" dirty="0">
                <a:latin typeface="宋体" panose="02010600030101010101" pitchFamily="2" charset="-122"/>
                <a:ea typeface="宋体" panose="02010600030101010101" pitchFamily="2" charset="-122"/>
              </a:rPr>
              <a:t>语言演变</a:t>
            </a:r>
            <a:r>
              <a:rPr lang="zh-CN" altLang="en-US" sz="2800" dirty="0">
                <a:latin typeface="宋体" panose="02010600030101010101" pitchFamily="2" charset="-122"/>
                <a:ea typeface="宋体" panose="02010600030101010101" pitchFamily="2" charset="-122"/>
              </a:rPr>
              <a:t>：语言中新的语言要素的产生和旧的语言要素的消亡，有时导致语言系统变得与原来的语言系统不同。</a:t>
            </a:r>
            <a:endParaRPr lang="en-US" altLang="zh-CN" sz="2800"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时有古今，地有南北。字有更革，音有转移。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明</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陈第</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（一）语言演变的原因</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社会、人际交流是语言演变的基本条件和强大动力（必然性）</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社会的进步推动语言的发展；</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社会的分化、统一引起语言的分化、统一；</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社会的接触引发语言的接触。</a:t>
            </a:r>
          </a:p>
        </p:txBody>
      </p:sp>
    </p:spTree>
    <p:extLst>
      <p:ext uri="{BB962C8B-B14F-4D97-AF65-F5344CB8AC3E}">
        <p14:creationId xmlns:p14="http://schemas.microsoft.com/office/powerpoint/2010/main" val="249633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F61D7C9B-AE28-EC27-A0AD-89F55AD08439}"/>
              </a:ext>
            </a:extLst>
          </p:cNvPr>
          <p:cNvSpPr>
            <a:spLocks noGrp="1"/>
          </p:cNvSpPr>
          <p:nvPr>
            <p:ph idx="1"/>
          </p:nvPr>
        </p:nvSpPr>
        <p:spPr>
          <a:xfrm>
            <a:off x="235671" y="985421"/>
            <a:ext cx="5514680" cy="2865610"/>
          </a:xfrm>
        </p:spPr>
        <p:txBody>
          <a:bodyPr>
            <a:normAutofit/>
          </a:bodyPr>
          <a:lstStyle/>
          <a:p>
            <a:pPr marL="0" indent="0">
              <a:buNone/>
            </a:pPr>
            <a:r>
              <a:rPr lang="zh-CN" altLang="en-US" sz="2400" dirty="0">
                <a:latin typeface="宋体" panose="02010600030101010101" pitchFamily="2" charset="-122"/>
                <a:ea typeface="宋体" panose="02010600030101010101" pitchFamily="2" charset="-122"/>
              </a:rPr>
              <a:t>  晋语：太原、大同、呼和浩特、张家口、安阳、榆林</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吴语：上海、苏州、杭州、台州、金华、温州、上饶、</a:t>
            </a:r>
            <a:r>
              <a:rPr lang="zh-CN" altLang="en-US" sz="2400" b="1" dirty="0">
                <a:solidFill>
                  <a:srgbClr val="FF0000"/>
                </a:solidFill>
                <a:latin typeface="宋体" panose="02010600030101010101" pitchFamily="2" charset="-122"/>
                <a:ea typeface="宋体" panose="02010600030101010101" pitchFamily="2" charset="-122"/>
              </a:rPr>
              <a:t>泾县</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赣语：南昌、</a:t>
            </a:r>
            <a:r>
              <a:rPr lang="zh-CN" altLang="en-US" sz="2400" b="1" dirty="0">
                <a:solidFill>
                  <a:srgbClr val="FF0000"/>
                </a:solidFill>
                <a:latin typeface="宋体" panose="02010600030101010101" pitchFamily="2" charset="-122"/>
                <a:ea typeface="宋体" panose="02010600030101010101" pitchFamily="2" charset="-122"/>
              </a:rPr>
              <a:t>宿松</a:t>
            </a:r>
            <a:r>
              <a:rPr lang="zh-CN" altLang="en-US" sz="2400" dirty="0">
                <a:latin typeface="宋体" panose="02010600030101010101" pitchFamily="2" charset="-122"/>
                <a:ea typeface="宋体" panose="02010600030101010101" pitchFamily="2" charset="-122"/>
              </a:rPr>
              <a:t>、浏阳、咸宁</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徽语：</a:t>
            </a:r>
            <a:r>
              <a:rPr lang="zh-CN" altLang="en-US" sz="2400" b="1" dirty="0">
                <a:solidFill>
                  <a:srgbClr val="FF0000"/>
                </a:solidFill>
                <a:latin typeface="宋体" panose="02010600030101010101" pitchFamily="2" charset="-122"/>
                <a:ea typeface="宋体" panose="02010600030101010101" pitchFamily="2" charset="-122"/>
              </a:rPr>
              <a:t>歙县</a:t>
            </a:r>
            <a:r>
              <a:rPr lang="zh-CN" altLang="en-US" sz="2400" dirty="0">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屯溪</a:t>
            </a:r>
            <a:r>
              <a:rPr lang="zh-CN" altLang="en-US" sz="2400" dirty="0">
                <a:latin typeface="宋体" panose="02010600030101010101" pitchFamily="2" charset="-122"/>
                <a:ea typeface="宋体" panose="02010600030101010101" pitchFamily="2" charset="-122"/>
              </a:rPr>
              <a:t>、婺源、建德</a:t>
            </a:r>
            <a:r>
              <a:rPr lang="en-US" altLang="zh-CN" sz="2400" dirty="0">
                <a:latin typeface="宋体" panose="02010600030101010101" pitchFamily="2" charset="-122"/>
                <a:ea typeface="宋体" panose="02010600030101010101" pitchFamily="2" charset="-122"/>
              </a:rPr>
              <a:t>……</a:t>
            </a:r>
          </a:p>
        </p:txBody>
      </p:sp>
      <p:sp>
        <p:nvSpPr>
          <p:cNvPr id="4" name="内容占位符 2">
            <a:extLst>
              <a:ext uri="{FF2B5EF4-FFF2-40B4-BE49-F238E27FC236}">
                <a16:creationId xmlns:a16="http://schemas.microsoft.com/office/drawing/2014/main" xmlns="" id="{89446B51-D61E-B7E0-B62A-16EEA812ED1E}"/>
              </a:ext>
            </a:extLst>
          </p:cNvPr>
          <p:cNvSpPr txBox="1">
            <a:spLocks/>
          </p:cNvSpPr>
          <p:nvPr/>
        </p:nvSpPr>
        <p:spPr>
          <a:xfrm>
            <a:off x="6004874" y="985421"/>
            <a:ext cx="6023003" cy="334918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zh-CN" altLang="en-US" sz="2400" dirty="0">
                <a:latin typeface="宋体" panose="02010600030101010101" pitchFamily="2" charset="-122"/>
                <a:ea typeface="宋体" panose="02010600030101010101" pitchFamily="2" charset="-122"/>
              </a:rPr>
              <a:t>  湘语：长沙、双峰、益阳、衡山</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客家话：梅县、于都、长汀、新竹</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闽语：福州、厦门、莆田、汕头、湛江、海口、台北</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粤语：广州、香港、澳门、南宁</a:t>
            </a:r>
            <a:r>
              <a:rPr lang="en-US" altLang="zh-CN" sz="2400" dirty="0">
                <a:latin typeface="宋体" panose="02010600030101010101" pitchFamily="2" charset="-122"/>
                <a:ea typeface="宋体" panose="02010600030101010101" pitchFamily="2" charset="-122"/>
              </a:rPr>
              <a:t>……</a:t>
            </a:r>
          </a:p>
          <a:p>
            <a:pPr marL="0" indent="0">
              <a:buNone/>
            </a:pPr>
            <a:r>
              <a:rPr lang="zh-CN" altLang="en-US" sz="2400" dirty="0">
                <a:latin typeface="宋体" panose="02010600030101010101" pitchFamily="2" charset="-122"/>
                <a:ea typeface="宋体" panose="02010600030101010101" pitchFamily="2" charset="-122"/>
              </a:rPr>
              <a:t>  平话：南宁（郊区）、桂林（郊区）</a:t>
            </a:r>
            <a:r>
              <a:rPr lang="en-US" altLang="zh-CN" sz="2400" dirty="0">
                <a:latin typeface="宋体" panose="02010600030101010101" pitchFamily="2" charset="-122"/>
                <a:ea typeface="宋体" panose="02010600030101010101" pitchFamily="2" charset="-122"/>
              </a:rPr>
              <a:t>……</a:t>
            </a:r>
          </a:p>
          <a:p>
            <a:endParaRPr lang="zh-CN" altLang="en-US" sz="28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xmlns="" id="{7520CC94-EAD1-389A-6431-F0E188CD74CF}"/>
              </a:ext>
            </a:extLst>
          </p:cNvPr>
          <p:cNvSpPr txBox="1"/>
          <p:nvPr/>
        </p:nvSpPr>
        <p:spPr>
          <a:xfrm>
            <a:off x="360485" y="5117123"/>
            <a:ext cx="11597053" cy="996170"/>
          </a:xfrm>
          <a:prstGeom prst="rect">
            <a:avLst/>
          </a:prstGeom>
          <a:noFill/>
        </p:spPr>
        <p:txBody>
          <a:bodyPr wrap="square" rtlCol="0">
            <a:spAutoFit/>
          </a:bodyPr>
          <a:lstStyle/>
          <a:p>
            <a:pPr marL="228600" indent="-228600" defTabSz="914400">
              <a:lnSpc>
                <a:spcPct val="90000"/>
              </a:lnSpc>
              <a:spcBef>
                <a:spcPts val="1000"/>
              </a:spcBef>
              <a:buFont typeface="Arial" panose="020B0604020202020204" pitchFamily="34" charset="0"/>
              <a:buChar char="•"/>
            </a:pPr>
            <a:r>
              <a:rPr lang="zh-CN" altLang="en-US" sz="2800" dirty="0" smtClean="0">
                <a:latin typeface="宋体" panose="02010600030101010101" pitchFamily="2" charset="-122"/>
                <a:ea typeface="宋体" panose="02010600030101010101" pitchFamily="2" charset="-122"/>
              </a:rPr>
              <a:t>往往同一个省份有多种不同的方法，如湖南省湘语、赣语、客家话</a:t>
            </a:r>
            <a:endParaRPr lang="en-US" altLang="zh-CN" sz="2800" dirty="0" smtClean="0">
              <a:latin typeface="宋体" panose="02010600030101010101" pitchFamily="2" charset="-122"/>
              <a:ea typeface="宋体" panose="02010600030101010101" pitchFamily="2" charset="-122"/>
            </a:endParaRPr>
          </a:p>
          <a:p>
            <a:pPr marL="228600" indent="-228600" defTabSz="914400">
              <a:lnSpc>
                <a:spcPct val="90000"/>
              </a:lnSpc>
              <a:spcBef>
                <a:spcPts val="1000"/>
              </a:spcBef>
              <a:buFont typeface="Arial" panose="020B0604020202020204" pitchFamily="34" charset="0"/>
              <a:buChar char="•"/>
            </a:pPr>
            <a:r>
              <a:rPr lang="zh-CN" altLang="en-US" sz="2800" dirty="0" smtClean="0">
                <a:latin typeface="宋体" panose="02010600030101010101" pitchFamily="2" charset="-122"/>
                <a:ea typeface="宋体" panose="02010600030101010101" pitchFamily="2" charset="-122"/>
              </a:rPr>
              <a:t>西南官话、乡话</a:t>
            </a:r>
            <a:r>
              <a:rPr lang="en-US" altLang="zh-CN" sz="2800" dirty="0" smtClean="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6688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D1030D14-DA3C-393C-6F3B-35B174F2DE88}"/>
              </a:ext>
            </a:extLst>
          </p:cNvPr>
          <p:cNvSpPr>
            <a:spLocks noGrp="1"/>
          </p:cNvSpPr>
          <p:nvPr>
            <p:ph idx="1"/>
          </p:nvPr>
        </p:nvSpPr>
        <p:spPr>
          <a:xfrm>
            <a:off x="175847" y="98415"/>
            <a:ext cx="11623430" cy="6443062"/>
          </a:xfrm>
        </p:spPr>
        <p:txBody>
          <a:bodyPr/>
          <a:lstStyle/>
          <a:p>
            <a:pPr marL="0" indent="0">
              <a:buNone/>
            </a:pP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方言岛</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一般来说，同一种地域方言分布在同一个地区或同一个地点。但是也有在地域上不相连属的，从而形成方言岛（</a:t>
            </a:r>
            <a:r>
              <a:rPr lang="en-US" altLang="zh-CN" dirty="0">
                <a:latin typeface="Times New Roman" panose="02020603050405020304" pitchFamily="18" charset="0"/>
                <a:ea typeface="宋体" panose="02010600030101010101" pitchFamily="2" charset="-122"/>
                <a:cs typeface="Times New Roman" panose="02020603050405020304" pitchFamily="18" charset="0"/>
              </a:rPr>
              <a:t>speech island</a:t>
            </a:r>
            <a:r>
              <a:rPr lang="zh-CN" altLang="en-US" dirty="0">
                <a:latin typeface="宋体" panose="02010600030101010101" pitchFamily="2" charset="-122"/>
                <a:ea typeface="宋体" panose="02010600030101010101" pitchFamily="2" charset="-122"/>
              </a:rPr>
              <a:t>）或方言飞地（</a:t>
            </a:r>
            <a:r>
              <a:rPr lang="en-US" altLang="zh-CN" dirty="0">
                <a:latin typeface="Times New Roman" panose="02020603050405020304" pitchFamily="18" charset="0"/>
                <a:ea typeface="宋体" panose="02010600030101010101" pitchFamily="2" charset="-122"/>
                <a:cs typeface="Times New Roman" panose="02020603050405020304" pitchFamily="18" charset="0"/>
              </a:rPr>
              <a:t>outlier</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方言岛形成原因</a:t>
            </a:r>
          </a:p>
          <a:p>
            <a:pPr marL="0" indent="0">
              <a:buNone/>
            </a:pPr>
            <a:r>
              <a:rPr lang="zh-CN" altLang="en-US" sz="2400" dirty="0">
                <a:latin typeface="楷体" panose="02010609060101010101" pitchFamily="49" charset="-122"/>
                <a:ea typeface="楷体" panose="02010609060101010101" pitchFamily="49" charset="-122"/>
              </a:rPr>
              <a:t>  军队驻防、屯垦、战乱</a:t>
            </a:r>
          </a:p>
          <a:p>
            <a:pPr marL="0" indent="0">
              <a:buNone/>
            </a:pPr>
            <a:r>
              <a:rPr lang="zh-CN" altLang="en-US" sz="2400" dirty="0">
                <a:latin typeface="楷体" panose="02010609060101010101" pitchFamily="49" charset="-122"/>
                <a:ea typeface="楷体" panose="02010609060101010101" pitchFamily="49" charset="-122"/>
              </a:rPr>
              <a:t>  逃荒、垦荒</a:t>
            </a:r>
          </a:p>
          <a:p>
            <a:pPr marL="0" indent="0">
              <a:buNone/>
            </a:pPr>
            <a:r>
              <a:rPr lang="zh-CN" altLang="en-US" sz="2400" dirty="0">
                <a:latin typeface="楷体" panose="02010609060101010101" pitchFamily="49" charset="-122"/>
                <a:ea typeface="楷体" panose="02010609060101010101" pitchFamily="49" charset="-122"/>
              </a:rPr>
              <a:t>  流放</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xmlns="" id="{340B48EC-212E-D0E1-F15C-86A440A18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0494" y="1443638"/>
            <a:ext cx="7185368" cy="5414362"/>
          </a:xfrm>
          <a:prstGeom prst="rect">
            <a:avLst/>
          </a:prstGeom>
        </p:spPr>
      </p:pic>
    </p:spTree>
    <p:extLst>
      <p:ext uri="{BB962C8B-B14F-4D97-AF65-F5344CB8AC3E}">
        <p14:creationId xmlns:p14="http://schemas.microsoft.com/office/powerpoint/2010/main" val="264457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F984EF2A-5E85-A6AB-ED16-DB742E5F00A5}"/>
              </a:ext>
            </a:extLst>
          </p:cNvPr>
          <p:cNvSpPr>
            <a:spLocks noGrp="1"/>
          </p:cNvSpPr>
          <p:nvPr>
            <p:ph idx="1"/>
          </p:nvPr>
        </p:nvSpPr>
        <p:spPr>
          <a:xfrm>
            <a:off x="265522" y="1367161"/>
            <a:ext cx="11660956" cy="4243526"/>
          </a:xfrm>
        </p:spPr>
        <p:txBody>
          <a:bodyPr>
            <a:normAutofit/>
          </a:bodyPr>
          <a:lstStyle/>
          <a:p>
            <a:pPr marL="0" indent="0">
              <a:buNone/>
            </a:pP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研究地域方言的作用</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）找出方言与普通话的异同和对应规律（推普、地方干部掌握方言）；</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）从纯语言学理论的角度将一种方言作为一种独立的体系加以研究；</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）用方言材料探索历史演变。</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古语里的成分在各种方言里的变化有快有慢，有时又呈现不同的发展趋向，因而把方言里的有关成分放在一起进行比较，往往可以找出语言发展的线索。</a:t>
            </a:r>
            <a:endParaRPr lang="en-US" altLang="zh-CN" sz="2800" dirty="0">
              <a:latin typeface="宋体" panose="02010600030101010101" pitchFamily="2" charset="-122"/>
              <a:ea typeface="宋体" panose="02010600030101010101" pitchFamily="2" charset="-122"/>
            </a:endParaRPr>
          </a:p>
          <a:p>
            <a:pPr marL="0" indent="0">
              <a:buNone/>
            </a:pPr>
            <a:endParaRPr lang="en-US" altLang="zh-CN"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7904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D36E4A6A-DE14-172F-AE3C-699373657372}"/>
              </a:ext>
            </a:extLst>
          </p:cNvPr>
          <p:cNvSpPr>
            <a:spLocks noGrp="1"/>
          </p:cNvSpPr>
          <p:nvPr>
            <p:ph idx="1"/>
          </p:nvPr>
        </p:nvSpPr>
        <p:spPr>
          <a:xfrm>
            <a:off x="677008" y="1222131"/>
            <a:ext cx="10676792" cy="4954832"/>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7.</a:t>
            </a: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地域方言与社会方言区别</a:t>
            </a:r>
            <a:endPar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地域方言一般有独立完整的语音系统；社会方言一般没有独立的语音系统，也没有自己的基本词汇和语法系统；</a:t>
            </a:r>
            <a:endPar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地域方言通常是该地区全体成员都使用的交际工具；社会方言只在特定的行业或集团内部使用，但不一定受地域的限制（网络语言）；</a:t>
            </a:r>
            <a:endPar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地域方言可以成为该民族的共同语，甚至可以发展成为一种独立的语言；社会方言的发展前途非常有限。</a:t>
            </a:r>
          </a:p>
        </p:txBody>
      </p:sp>
    </p:spTree>
    <p:extLst>
      <p:ext uri="{BB962C8B-B14F-4D97-AF65-F5344CB8AC3E}">
        <p14:creationId xmlns:p14="http://schemas.microsoft.com/office/powerpoint/2010/main" val="207704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9B20548A-3BF8-3EFF-DC98-CD66C440C874}"/>
              </a:ext>
            </a:extLst>
          </p:cNvPr>
          <p:cNvSpPr>
            <a:spLocks noGrp="1"/>
          </p:cNvSpPr>
          <p:nvPr>
            <p:ph idx="1"/>
          </p:nvPr>
        </p:nvSpPr>
        <p:spPr>
          <a:xfrm>
            <a:off x="171450" y="1225118"/>
            <a:ext cx="11636619" cy="5193267"/>
          </a:xfrm>
        </p:spPr>
        <p:txBody>
          <a:bodyPr>
            <a:normAutofit/>
          </a:bodyPr>
          <a:lstStyle/>
          <a:p>
            <a:pPr marL="0" indent="0">
              <a:buNone/>
            </a:pPr>
            <a:r>
              <a:rPr lang="zh-CN" altLang="en-US" sz="2800" dirty="0">
                <a:latin typeface="宋体" panose="02010600030101010101" pitchFamily="2" charset="-122"/>
                <a:ea typeface="宋体" panose="02010600030101010101" pitchFamily="2" charset="-122"/>
              </a:rPr>
              <a:t>（四）亲属语言与语言的谱系分类</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亲属语言：从同一种语言分化出来的，彼此有同源关系的几种独立语言。</a:t>
            </a:r>
            <a:endParaRPr lang="en-US" altLang="zh-CN" sz="2800"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亲属语言的形成：</a:t>
            </a:r>
            <a:r>
              <a:rPr lang="zh-CN" altLang="en-US" b="1" dirty="0">
                <a:solidFill>
                  <a:srgbClr val="FF0000"/>
                </a:solidFill>
                <a:latin typeface="宋体" panose="02010600030101010101" pitchFamily="2" charset="-122"/>
                <a:ea typeface="宋体" panose="02010600030101010101" pitchFamily="2" charset="-122"/>
              </a:rPr>
              <a:t>社会完全分化</a:t>
            </a:r>
            <a:r>
              <a:rPr lang="zh-CN" altLang="en-US" dirty="0">
                <a:latin typeface="宋体" panose="02010600030101010101" pitchFamily="2" charset="-122"/>
                <a:ea typeface="宋体" panose="02010600030101010101" pitchFamily="2" charset="-122"/>
              </a:rPr>
              <a:t>，形成各自完全独立的社会（无共同心理认同），原先属于一种语言的地方</a:t>
            </a:r>
            <a:r>
              <a:rPr lang="zh-CN" altLang="en-US" dirty="0" smtClean="0">
                <a:latin typeface="宋体" panose="02010600030101010101" pitchFamily="2" charset="-122"/>
                <a:ea typeface="宋体" panose="02010600030101010101" pitchFamily="2" charset="-122"/>
              </a:rPr>
              <a:t>分支方言</a:t>
            </a:r>
            <a:r>
              <a:rPr lang="zh-CN" altLang="en-US" dirty="0">
                <a:latin typeface="宋体" panose="02010600030101010101" pitchFamily="2" charset="-122"/>
                <a:ea typeface="宋体" panose="02010600030101010101" pitchFamily="2" charset="-122"/>
              </a:rPr>
              <a:t>的差别越来越大，发展成为有亲属</a:t>
            </a:r>
            <a:r>
              <a:rPr lang="zh-CN" altLang="en-US" dirty="0" smtClean="0">
                <a:latin typeface="宋体" panose="02010600030101010101" pitchFamily="2" charset="-122"/>
                <a:ea typeface="宋体" panose="02010600030101010101" pitchFamily="2" charset="-122"/>
              </a:rPr>
              <a:t>关系各自</a:t>
            </a:r>
            <a:r>
              <a:rPr lang="zh-CN" altLang="en-US" dirty="0">
                <a:latin typeface="宋体" panose="02010600030101010101" pitchFamily="2" charset="-122"/>
                <a:ea typeface="宋体" panose="02010600030101010101" pitchFamily="2" charset="-122"/>
              </a:rPr>
              <a:t>独立的语言。</a:t>
            </a:r>
            <a:endParaRPr lang="en-US" altLang="zh-CN"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亲属语言是社会分化的产物，是语言分化的结果。</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由于亲属语言具有共同的来源，所以这些语言之间往往具有历史同源关系，这种历史同源关系就叫“亲属关系”。</a:t>
            </a:r>
          </a:p>
        </p:txBody>
      </p:sp>
    </p:spTree>
    <p:extLst>
      <p:ext uri="{BB962C8B-B14F-4D97-AF65-F5344CB8AC3E}">
        <p14:creationId xmlns:p14="http://schemas.microsoft.com/office/powerpoint/2010/main" val="169329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8DA1F912-3397-EF42-CBBF-8FEC50E5DEC2}"/>
              </a:ext>
            </a:extLst>
          </p:cNvPr>
          <p:cNvSpPr>
            <a:spLocks noGrp="1"/>
          </p:cNvSpPr>
          <p:nvPr>
            <p:ph idx="1"/>
          </p:nvPr>
        </p:nvSpPr>
        <p:spPr>
          <a:xfrm>
            <a:off x="372861" y="562708"/>
            <a:ext cx="11327907" cy="5614255"/>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祖语</a:t>
            </a:r>
            <a:r>
              <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母语</a:t>
            </a:r>
            <a:r>
              <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原始语</a:t>
            </a:r>
            <a:r>
              <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原始共同语：</a:t>
            </a:r>
            <a:r>
              <a:rPr lang="zh-CN" altLang="en-US" dirty="0">
                <a:solidFill>
                  <a:srgbClr val="000000"/>
                </a:solidFill>
                <a:latin typeface="宋体" panose="02010600030101010101" pitchFamily="2" charset="-122"/>
                <a:ea typeface="宋体" panose="02010600030101010101" pitchFamily="2" charset="-122"/>
              </a:rPr>
              <a:t>各亲属语言的源头语言。</a:t>
            </a:r>
            <a:endParaRPr lang="en-US" altLang="zh-CN" dirty="0">
              <a:solidFill>
                <a:srgbClr val="000000"/>
              </a:solidFill>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solidFill>
                  <a:srgbClr val="000000"/>
                </a:solidFill>
                <a:latin typeface="宋体" panose="02010600030101010101" pitchFamily="2" charset="-122"/>
                <a:ea typeface="宋体" panose="02010600030101010101" pitchFamily="2" charset="-122"/>
              </a:rPr>
              <a:t>历史比较语言学认为，历史时期的某一种存在一种内部一致的原始语（</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proto-language</a:t>
            </a:r>
            <a:r>
              <a:rPr lang="zh-CN" altLang="en-US" dirty="0">
                <a:solidFill>
                  <a:srgbClr val="000000"/>
                </a:solidFill>
                <a:latin typeface="宋体" panose="02010600030101010101" pitchFamily="2" charset="-122"/>
                <a:ea typeface="宋体" panose="02010600030101010101" pitchFamily="2" charset="-122"/>
              </a:rPr>
              <a:t>），因为人口迁徙等原因，散布到不同的地域，久而久之分化为不同的语言。</a:t>
            </a:r>
            <a:endParaRPr lang="en-US" altLang="zh-CN" dirty="0">
              <a:solidFill>
                <a:srgbClr val="000000"/>
              </a:solidFill>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后代语</a:t>
            </a:r>
            <a:r>
              <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子语：从原始语分化出来的后代语言。</a:t>
            </a:r>
            <a:endPar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lvl="0">
              <a:defRPr/>
            </a:pP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亲属</a:t>
            </a:r>
            <a:r>
              <a:rPr lang="zh-CN" altLang="en-US" dirty="0">
                <a:solidFill>
                  <a:srgbClr val="000000"/>
                </a:solidFill>
                <a:latin typeface="宋体" panose="02010600030101010101" pitchFamily="2" charset="-122"/>
                <a:ea typeface="宋体" panose="02010600030101010101" pitchFamily="2" charset="-122"/>
              </a:rPr>
              <a:t>语言：从同一原始语分化出，有共同来源</a:t>
            </a: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的的几种后代语言。</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拉丁语</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法语、西班牙语、葡萄牙语、意大利语、罗马尼亚语、罗曼希语、撒丁语</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p>
          <a:p>
            <a:r>
              <a:rPr lang="zh-CN" altLang="en-US" sz="2400" dirty="0">
                <a:latin typeface="楷体" panose="02010609060101010101" pitchFamily="49" charset="-122"/>
                <a:ea typeface="楷体" panose="02010609060101010101" pitchFamily="49" charset="-122"/>
              </a:rPr>
              <a:t>梵语</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印地语、乌尔都语、巴利语、孟加拉语、尼泊尔语、旁遮普语、信德语</a:t>
            </a:r>
            <a:r>
              <a:rPr lang="en-US" altLang="zh-CN"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348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3864FFF5-0B33-670E-27DF-D0A6E8F72BC3}"/>
              </a:ext>
            </a:extLst>
          </p:cNvPr>
          <p:cNvSpPr>
            <a:spLocks noGrp="1"/>
          </p:cNvSpPr>
          <p:nvPr>
            <p:ph idx="1"/>
          </p:nvPr>
        </p:nvSpPr>
        <p:spPr>
          <a:xfrm>
            <a:off x="157480" y="447040"/>
            <a:ext cx="11877039" cy="5963920"/>
          </a:xfrm>
        </p:spPr>
        <p:txBody>
          <a:bodyPr>
            <a:normAutofit/>
          </a:bodyPr>
          <a:lstStyle/>
          <a:p>
            <a:pPr marL="0" marR="0" lvl="0" indent="0" algn="l" defTabSz="914400" rtl="0" eaLnBrk="1" fontAlgn="auto" latinLnBrk="0" hangingPunct="1">
              <a:lnSpc>
                <a:spcPct val="120000"/>
              </a:lnSpc>
              <a:spcBef>
                <a:spcPts val="1000"/>
              </a:spcBef>
              <a:spcAft>
                <a:spcPts val="0"/>
              </a:spcAft>
              <a:buClr>
                <a:srgbClr val="B71E42"/>
              </a:buClr>
              <a:buSzPct val="10000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根据语言的亲属关系对语言所作的分类，叫做</a:t>
            </a:r>
            <a:r>
              <a:rPr kumimoji="0" lang="zh-CN" altLang="en-US" sz="280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语言的谱系分类。</a:t>
            </a:r>
            <a:endParaRPr kumimoji="0" lang="en-US" altLang="zh-CN" sz="280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“谱系树”理论：建立在达尔文生物进化论的基础上的关于语言演化模式的一种假说，由德国语言学家施莱赫尔（</a:t>
            </a:r>
            <a:r>
              <a:rPr kumimoji="0" lang="en-US" altLang="zh-CN" sz="28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Schleicher</a:t>
            </a: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）在</a:t>
            </a:r>
            <a:r>
              <a:rPr kumimoji="0" lang="en-US" altLang="zh-CN" sz="28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1863</a:t>
            </a: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年首创。其基本的假说是原始印欧人的四散移居以及后来的再迁徙造成了语言的分化。</a:t>
            </a:r>
            <a:endParaRPr kumimoji="0" lang="en-US" altLang="zh-CN"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语系</a:t>
            </a:r>
            <a:r>
              <a:rPr kumimoji="0" lang="en-US" altLang="zh-CN"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语族</a:t>
            </a:r>
            <a:r>
              <a:rPr kumimoji="0" lang="en-US" altLang="zh-CN"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语支</a:t>
            </a:r>
            <a:r>
              <a:rPr kumimoji="0" lang="en-US" altLang="zh-CN"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语群</a:t>
            </a:r>
            <a:r>
              <a:rPr kumimoji="0" lang="en-US" altLang="zh-CN"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语言</a:t>
            </a: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亲属语言既然是从一个原始语分化发展而来的，它们的语音、语法、词汇的同源成分必定具有明显的、成系列对应的特点，可以根据这些特点来确定语言的亲属关系。</a:t>
            </a:r>
            <a:endParaRPr kumimoji="0" lang="en-US" altLang="zh-CN"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zh-CN" altLang="en-US"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我国境内各民族语言分属汉藏、阿尔泰、南岛、南亚、印欧五个语系和系属未定的朝鲜语。</a:t>
            </a: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endParaRPr kumimoji="0" lang="en-US" altLang="zh-CN"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22679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xmlns="" id="{BD6513A6-2EAA-EBD0-E9E4-C3A07F8C59C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94537" y="0"/>
            <a:ext cx="6608744" cy="6696000"/>
          </a:xfrm>
        </p:spPr>
      </p:pic>
    </p:spTree>
    <p:extLst>
      <p:ext uri="{BB962C8B-B14F-4D97-AF65-F5344CB8AC3E}">
        <p14:creationId xmlns:p14="http://schemas.microsoft.com/office/powerpoint/2010/main" val="277259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08F2B5DC-0321-4374-50E4-51387A5E3F5F}"/>
              </a:ext>
            </a:extLst>
          </p:cNvPr>
          <p:cNvSpPr>
            <a:spLocks noGrp="1"/>
          </p:cNvSpPr>
          <p:nvPr>
            <p:ph idx="1"/>
          </p:nvPr>
        </p:nvSpPr>
        <p:spPr>
          <a:xfrm>
            <a:off x="289088" y="135692"/>
            <a:ext cx="11613823" cy="6586615"/>
          </a:xfrm>
        </p:spPr>
        <p:txBody>
          <a:bodyPr>
            <a:normAutofit/>
          </a:bodyPr>
          <a:lstStyle/>
          <a:p>
            <a:pPr marL="0" lvl="0" indent="0">
              <a:lnSpc>
                <a:spcPct val="120000"/>
              </a:lnSpc>
              <a:buClr>
                <a:srgbClr val="B71E42"/>
              </a:buClr>
              <a:buSzPct val="100000"/>
              <a:buNone/>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主要语系及代表语言（</a:t>
            </a:r>
            <a:r>
              <a:rPr lang="zh-CN" altLang="en-US" dirty="0">
                <a:latin typeface="宋体" panose="02010600030101010101" pitchFamily="2" charset="-122"/>
                <a:ea typeface="宋体" panose="02010600030101010101" pitchFamily="2" charset="-122"/>
              </a:rPr>
              <a:t>我国境内的语言下加线标示</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20000"/>
              </a:lnSpc>
              <a:spcBef>
                <a:spcPts val="1000"/>
              </a:spcBef>
              <a:spcAft>
                <a:spcPts val="0"/>
              </a:spcAft>
              <a:buClr>
                <a:srgbClr val="B71E42"/>
              </a:buClr>
              <a:buSzPct val="100000"/>
              <a:buNone/>
              <a:tabLst/>
              <a:defRPr/>
            </a:pPr>
            <a:r>
              <a:rPr lang="zh-CN" altLang="en-US" sz="2400" dirty="0">
                <a:latin typeface="楷体" panose="02010609060101010101" pitchFamily="49" charset="-122"/>
                <a:ea typeface="楷体" panose="02010609060101010101" pitchFamily="49" charset="-122"/>
              </a:rPr>
              <a:t>印欧语系（研究最充分的）</a:t>
            </a:r>
            <a:endParaRPr lang="en-US" altLang="zh-CN" sz="2400"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20000"/>
              </a:lnSpc>
              <a:spcBef>
                <a:spcPts val="1000"/>
              </a:spcBef>
              <a:spcAft>
                <a:spcPts val="0"/>
              </a:spcAft>
              <a:buClr>
                <a:srgbClr val="B71E42"/>
              </a:buClr>
              <a:buSzPct val="100000"/>
              <a:buNone/>
              <a:tabLst/>
              <a:defRPr/>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东支（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400" dirty="0">
                <a:latin typeface="楷体" panose="02010609060101010101" pitchFamily="49" charset="-122"/>
                <a:ea typeface="楷体" panose="02010609060101010101" pitchFamily="49" charset="-122"/>
              </a:rPr>
              <a:t>类语言）</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印度语族：</a:t>
            </a:r>
            <a:r>
              <a:rPr lang="zh-CN" altLang="en-US" sz="2400" b="1" dirty="0">
                <a:solidFill>
                  <a:srgbClr val="FF0000"/>
                </a:solidFill>
                <a:latin typeface="楷体" panose="02010609060101010101" pitchFamily="49" charset="-122"/>
                <a:ea typeface="楷体" panose="02010609060101010101" pitchFamily="49" charset="-122"/>
              </a:rPr>
              <a:t>梵语</a:t>
            </a:r>
            <a:r>
              <a:rPr lang="zh-CN" altLang="en-US" sz="2400" baseline="300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、巴利语</a:t>
            </a:r>
            <a:r>
              <a:rPr lang="zh-CN" altLang="en-US" sz="2400" baseline="300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印地语</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乌尔都语</a:t>
            </a:r>
            <a:r>
              <a:rPr lang="zh-CN" altLang="en-US" sz="2400" dirty="0">
                <a:latin typeface="楷体" panose="02010609060101010101" pitchFamily="49" charset="-122"/>
                <a:ea typeface="楷体" panose="02010609060101010101" pitchFamily="49" charset="-122"/>
              </a:rPr>
              <a:t>、尼泊尔语、孟加拉语</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伊朗语族：</a:t>
            </a:r>
            <a:r>
              <a:rPr lang="zh-CN" altLang="en-US" sz="2400" b="1" dirty="0">
                <a:solidFill>
                  <a:srgbClr val="FF0000"/>
                </a:solidFill>
                <a:latin typeface="楷体" panose="02010609060101010101" pitchFamily="49" charset="-122"/>
                <a:ea typeface="楷体" panose="02010609060101010101" pitchFamily="49" charset="-122"/>
              </a:rPr>
              <a:t>波斯语</a:t>
            </a:r>
            <a:r>
              <a:rPr lang="zh-CN" altLang="en-US" sz="2400" dirty="0">
                <a:latin typeface="楷体" panose="02010609060101010101" pitchFamily="49" charset="-122"/>
                <a:ea typeface="楷体" panose="02010609060101010101" pitchFamily="49" charset="-122"/>
              </a:rPr>
              <a:t>、</a:t>
            </a:r>
            <a:r>
              <a:rPr lang="zh-CN" altLang="en-US" sz="2400" b="1" u="sng" dirty="0">
                <a:solidFill>
                  <a:srgbClr val="FF0000"/>
                </a:solidFill>
                <a:latin typeface="楷体" panose="02010609060101010101" pitchFamily="49" charset="-122"/>
                <a:ea typeface="楷体" panose="02010609060101010101" pitchFamily="49" charset="-122"/>
              </a:rPr>
              <a:t>塔吉克语</a:t>
            </a:r>
            <a:r>
              <a:rPr lang="zh-CN" altLang="en-US" sz="2400" dirty="0">
                <a:latin typeface="楷体" panose="02010609060101010101" pitchFamily="49" charset="-122"/>
                <a:ea typeface="楷体" panose="02010609060101010101" pitchFamily="49" charset="-122"/>
              </a:rPr>
              <a:t>、普什图语、库尔德语、</a:t>
            </a:r>
            <a:r>
              <a:rPr lang="zh-CN" altLang="en-US" sz="2400" u="sng" dirty="0">
                <a:latin typeface="楷体" panose="02010609060101010101" pitchFamily="49" charset="-122"/>
                <a:ea typeface="楷体" panose="02010609060101010101" pitchFamily="49" charset="-122"/>
              </a:rPr>
              <a:t>于阗语</a:t>
            </a:r>
            <a:r>
              <a:rPr lang="ar-AE" altLang="zh-CN" sz="2400" baseline="300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、粟特语</a:t>
            </a:r>
            <a:r>
              <a:rPr lang="ar-AE" altLang="zh-CN" sz="2400" baseline="300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斯拉夫语族：</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东斯拉夫语支：</a:t>
            </a:r>
            <a:r>
              <a:rPr lang="zh-CN" altLang="en-US" sz="2400" b="1" u="sng" dirty="0">
                <a:solidFill>
                  <a:srgbClr val="FF0000"/>
                </a:solidFill>
                <a:latin typeface="楷体" panose="02010609060101010101" pitchFamily="49" charset="-122"/>
                <a:ea typeface="楷体" panose="02010609060101010101" pitchFamily="49" charset="-122"/>
              </a:rPr>
              <a:t>俄语</a:t>
            </a:r>
            <a:r>
              <a:rPr lang="zh-CN" altLang="en-US" sz="2400" dirty="0">
                <a:latin typeface="楷体" panose="02010609060101010101" pitchFamily="49" charset="-122"/>
                <a:ea typeface="楷体" panose="02010609060101010101" pitchFamily="49" charset="-122"/>
              </a:rPr>
              <a:t>、白俄罗斯语、乌克兰语</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西斯拉夫语支：波兰语、捷克语</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南斯拉夫语支：塞尔维亚语、克罗地亚语、保加利亚语、教会斯拉夫语</a:t>
            </a:r>
            <a:r>
              <a:rPr lang="zh-CN" altLang="en-US" sz="2400" baseline="300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波罗的语族：拉脱维亚语、立陶宛语、普鲁士语</a:t>
            </a:r>
            <a:r>
              <a:rPr lang="ar-AE" altLang="zh-CN" sz="2400" baseline="300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阿尔巴尼亚语族：阿尔巴尼亚语</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亚美尼亚语族：亚美尼亚语</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6704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872032FF-8757-CD7A-368A-989C91A062E6}"/>
              </a:ext>
            </a:extLst>
          </p:cNvPr>
          <p:cNvSpPr>
            <a:spLocks noGrp="1"/>
          </p:cNvSpPr>
          <p:nvPr>
            <p:ph idx="1"/>
          </p:nvPr>
        </p:nvSpPr>
        <p:spPr>
          <a:xfrm>
            <a:off x="169682" y="1063869"/>
            <a:ext cx="11801917" cy="5563174"/>
          </a:xfrm>
        </p:spPr>
        <p:txBody>
          <a:bodyPr>
            <a:noAutofit/>
          </a:bodyPr>
          <a:lstStyle/>
          <a:p>
            <a:pPr marL="0" indent="0">
              <a:buNone/>
            </a:pPr>
            <a:r>
              <a:rPr lang="zh-CN" altLang="en-US" sz="2400" dirty="0">
                <a:latin typeface="楷体" panose="02010609060101010101" pitchFamily="49" charset="-122"/>
                <a:ea typeface="楷体" panose="02010609060101010101" pitchFamily="49" charset="-122"/>
              </a:rPr>
              <a:t>  西支（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楷体" panose="02010609060101010101" pitchFamily="49" charset="-122"/>
                <a:ea typeface="楷体" panose="02010609060101010101" pitchFamily="49" charset="-122"/>
              </a:rPr>
              <a:t>类语言）</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日耳曼语族：</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西日耳曼语支：</a:t>
            </a:r>
            <a:r>
              <a:rPr lang="zh-CN" altLang="en-US" sz="2400" b="1" dirty="0">
                <a:solidFill>
                  <a:srgbClr val="FF0000"/>
                </a:solidFill>
                <a:latin typeface="楷体" panose="02010609060101010101" pitchFamily="49" charset="-122"/>
                <a:ea typeface="楷体" panose="02010609060101010101" pitchFamily="49" charset="-122"/>
              </a:rPr>
              <a:t>英语</a:t>
            </a:r>
            <a:r>
              <a:rPr lang="zh-CN" altLang="en-US" sz="2400" dirty="0">
                <a:latin typeface="楷体" panose="02010609060101010101" pitchFamily="49" charset="-122"/>
                <a:ea typeface="楷体" panose="02010609060101010101" pitchFamily="49" charset="-122"/>
              </a:rPr>
              <a:t>、荷兰语、</a:t>
            </a:r>
            <a:r>
              <a:rPr lang="zh-CN" altLang="en-US" sz="2400" b="1" dirty="0">
                <a:solidFill>
                  <a:srgbClr val="FF0000"/>
                </a:solidFill>
                <a:latin typeface="楷体" panose="02010609060101010101" pitchFamily="49" charset="-122"/>
                <a:ea typeface="楷体" panose="02010609060101010101" pitchFamily="49" charset="-122"/>
              </a:rPr>
              <a:t>德语</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北日耳曼语支：丹麦语、瑞典语、挪威语</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东日耳曼语支：哥特语</a:t>
            </a:r>
            <a:r>
              <a:rPr lang="ar-AE" altLang="zh-CN" sz="2400" baseline="300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拉丁语族（罗曼语族）：</a:t>
            </a:r>
            <a:r>
              <a:rPr lang="zh-CN" altLang="en-US" sz="2400" b="1" dirty="0">
                <a:solidFill>
                  <a:srgbClr val="FF0000"/>
                </a:solidFill>
                <a:latin typeface="楷体" panose="02010609060101010101" pitchFamily="49" charset="-122"/>
                <a:ea typeface="楷体" panose="02010609060101010101" pitchFamily="49" charset="-122"/>
              </a:rPr>
              <a:t>拉丁语</a:t>
            </a:r>
            <a:r>
              <a:rPr lang="zh-CN" altLang="en-US" sz="2400" baseline="300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、撒丁语</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b="1" dirty="0">
                <a:solidFill>
                  <a:srgbClr val="FF0000"/>
                </a:solidFill>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西罗曼语支：</a:t>
            </a:r>
            <a:r>
              <a:rPr lang="zh-CN" altLang="en-US" sz="2400" b="1" dirty="0">
                <a:solidFill>
                  <a:srgbClr val="FF0000"/>
                </a:solidFill>
                <a:latin typeface="楷体" panose="02010609060101010101" pitchFamily="49" charset="-122"/>
                <a:ea typeface="楷体" panose="02010609060101010101" pitchFamily="49" charset="-122"/>
              </a:rPr>
              <a:t>法语</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西班牙语</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葡萄牙语</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意大利语</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东罗曼语支：罗马尼亚语</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凯尔特语族：爱尔兰语、威尔士语、高卢语</a:t>
            </a:r>
            <a:r>
              <a:rPr lang="ar-AE" altLang="zh-CN" sz="2400" baseline="300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希腊语族：</a:t>
            </a:r>
            <a:r>
              <a:rPr lang="zh-CN" altLang="en-US" sz="2400" b="1" dirty="0">
                <a:solidFill>
                  <a:srgbClr val="FF0000"/>
                </a:solidFill>
                <a:latin typeface="楷体" panose="02010609060101010101" pitchFamily="49" charset="-122"/>
                <a:ea typeface="楷体" panose="02010609060101010101" pitchFamily="49" charset="-122"/>
              </a:rPr>
              <a:t>希腊语</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安纳托利亚语族：赫梯语</a:t>
            </a:r>
            <a:r>
              <a:rPr lang="ar-AE" altLang="zh-CN" sz="2400" baseline="300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吐火罗语族：</a:t>
            </a:r>
            <a:r>
              <a:rPr lang="zh-CN" altLang="en-US" sz="2400" u="sng" dirty="0">
                <a:latin typeface="楷体" panose="02010609060101010101" pitchFamily="49" charset="-122"/>
                <a:ea typeface="楷体" panose="02010609060101010101" pitchFamily="49" charset="-122"/>
              </a:rPr>
              <a:t>焉耆语</a:t>
            </a:r>
            <a:r>
              <a:rPr lang="ar-AE" altLang="zh-CN" sz="2400" baseline="300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龟兹语</a:t>
            </a:r>
            <a:r>
              <a:rPr lang="ar-AE" altLang="zh-CN" sz="2400" baseline="300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408151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326AF130-C921-1C88-7031-795923C5F111}"/>
              </a:ext>
            </a:extLst>
          </p:cNvPr>
          <p:cNvSpPr>
            <a:spLocks noGrp="1"/>
          </p:cNvSpPr>
          <p:nvPr>
            <p:ph idx="1"/>
          </p:nvPr>
        </p:nvSpPr>
        <p:spPr>
          <a:xfrm>
            <a:off x="320511" y="1305016"/>
            <a:ext cx="11585543" cy="4748465"/>
          </a:xfrm>
        </p:spPr>
        <p:txBody>
          <a:bodyPr>
            <a:normAutofit/>
          </a:bodyPr>
          <a:lstStyle/>
          <a:p>
            <a:pPr marL="0" indent="0">
              <a:buNone/>
            </a:pP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语言系统内部各要素的相互影响是语言发展的内部因素（选择性）</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决定着每一语言发展的特殊方向；</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语言系统内部的各个要素以及每个要素的各个成分处于对立统一的关系之中，相互间呈现出一种平衡的状态；</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如果其中某一要素或某一成分发生了变化，破坏了原有的平衡，系统内部有关的要素或成分就会发生相应的变化，达到新的平衡。</a:t>
            </a:r>
          </a:p>
          <a:p>
            <a:endParaRPr lang="zh-CN" altLang="en-US" sz="2800" dirty="0"/>
          </a:p>
        </p:txBody>
      </p:sp>
    </p:spTree>
    <p:extLst>
      <p:ext uri="{BB962C8B-B14F-4D97-AF65-F5344CB8AC3E}">
        <p14:creationId xmlns:p14="http://schemas.microsoft.com/office/powerpoint/2010/main" val="41360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CA3448C-248B-2D15-0EB5-2E3766678BF2}"/>
              </a:ext>
            </a:extLst>
          </p:cNvPr>
          <p:cNvSpPr>
            <a:spLocks noGrp="1"/>
          </p:cNvSpPr>
          <p:nvPr>
            <p:ph idx="1"/>
          </p:nvPr>
        </p:nvSpPr>
        <p:spPr>
          <a:xfrm>
            <a:off x="301658" y="413238"/>
            <a:ext cx="11557261" cy="6207370"/>
          </a:xfrm>
        </p:spPr>
        <p:txBody>
          <a:bodyPr>
            <a:normAutofit/>
          </a:bodyPr>
          <a:lstStyle/>
          <a:p>
            <a:pPr marL="0" indent="0">
              <a:buNone/>
            </a:pPr>
            <a:r>
              <a:rPr lang="zh-CN" altLang="en-US" sz="2400" dirty="0">
                <a:latin typeface="楷体" panose="02010609060101010101" pitchFamily="49" charset="-122"/>
                <a:ea typeface="楷体" panose="02010609060101010101" pitchFamily="49" charset="-122"/>
              </a:rPr>
              <a:t>汉藏语系</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汉语族（汉</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白语族）：</a:t>
            </a:r>
            <a:r>
              <a:rPr lang="zh-CN" altLang="en-US" sz="2400" b="1" u="sng" dirty="0">
                <a:solidFill>
                  <a:srgbClr val="FF0000"/>
                </a:solidFill>
                <a:latin typeface="楷体" panose="02010609060101010101" pitchFamily="49" charset="-122"/>
                <a:ea typeface="楷体" panose="02010609060101010101" pitchFamily="49" charset="-122"/>
              </a:rPr>
              <a:t>汉语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白语</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藏缅语族：</a:t>
            </a:r>
            <a:r>
              <a:rPr lang="zh-CN" altLang="en-US" sz="2400" b="1" u="sng" dirty="0">
                <a:solidFill>
                  <a:srgbClr val="FF0000"/>
                </a:solidFill>
                <a:latin typeface="楷体" panose="02010609060101010101" pitchFamily="49" charset="-122"/>
                <a:ea typeface="楷体" panose="02010609060101010101" pitchFamily="49" charset="-122"/>
              </a:rPr>
              <a:t>藏语</a:t>
            </a:r>
            <a:r>
              <a:rPr lang="zh-CN" altLang="en-US" sz="2400" dirty="0">
                <a:latin typeface="楷体" panose="02010609060101010101" pitchFamily="49" charset="-122"/>
                <a:ea typeface="楷体" panose="02010609060101010101" pitchFamily="49" charset="-122"/>
              </a:rPr>
              <a:t>、</a:t>
            </a:r>
            <a:r>
              <a:rPr lang="zh-CN" altLang="en-US" sz="2400" b="1" u="sng" dirty="0">
                <a:solidFill>
                  <a:srgbClr val="FF0000"/>
                </a:solidFill>
                <a:latin typeface="楷体" panose="02010609060101010101" pitchFamily="49" charset="-122"/>
                <a:ea typeface="楷体" panose="02010609060101010101" pitchFamily="49" charset="-122"/>
              </a:rPr>
              <a:t>彝语</a:t>
            </a:r>
            <a:r>
              <a:rPr lang="zh-CN" altLang="en-US" sz="2400" dirty="0">
                <a:latin typeface="楷体" panose="02010609060101010101" pitchFamily="49" charset="-122"/>
                <a:ea typeface="楷体" panose="02010609060101010101" pitchFamily="49" charset="-122"/>
              </a:rPr>
              <a:t>、</a:t>
            </a:r>
            <a:r>
              <a:rPr lang="zh-CN" altLang="en-US" sz="2400" b="1" u="sng" dirty="0">
                <a:solidFill>
                  <a:srgbClr val="FF0000"/>
                </a:solidFill>
                <a:latin typeface="楷体" panose="02010609060101010101" pitchFamily="49" charset="-122"/>
                <a:ea typeface="楷体" panose="02010609060101010101" pitchFamily="49" charset="-122"/>
              </a:rPr>
              <a:t>羌语</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缅甸语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纳西语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嘉绒语</a:t>
            </a:r>
            <a:r>
              <a:rPr lang="zh-CN" altLang="en-US" sz="2400" dirty="0">
                <a:latin typeface="楷体" panose="02010609060101010101" pitchFamily="49" charset="-122"/>
                <a:ea typeface="楷体" panose="02010609060101010101" pitchFamily="49" charset="-122"/>
              </a:rPr>
              <a:t>、曼尼普尔语</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侗台语族（壮侗语族）：</a:t>
            </a:r>
            <a:r>
              <a:rPr lang="zh-CN" altLang="en-US" sz="2400" b="1" u="sng" dirty="0">
                <a:solidFill>
                  <a:srgbClr val="FF0000"/>
                </a:solidFill>
                <a:latin typeface="楷体" panose="02010609060101010101" pitchFamily="49" charset="-122"/>
                <a:ea typeface="楷体" panose="02010609060101010101" pitchFamily="49" charset="-122"/>
              </a:rPr>
              <a:t>壮语</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泰语</a:t>
            </a:r>
            <a:r>
              <a:rPr lang="zh-CN" altLang="en-US" sz="2400" dirty="0">
                <a:latin typeface="楷体" panose="02010609060101010101" pitchFamily="49" charset="-122"/>
                <a:ea typeface="楷体" panose="02010609060101010101" pitchFamily="49" charset="-122"/>
              </a:rPr>
              <a:t>（</a:t>
            </a:r>
            <a:r>
              <a:rPr lang="zh-CN" altLang="en-US" sz="2400" b="1" u="sng" dirty="0">
                <a:solidFill>
                  <a:srgbClr val="FF0000"/>
                </a:solidFill>
                <a:latin typeface="楷体" panose="02010609060101010101" pitchFamily="49" charset="-122"/>
                <a:ea typeface="楷体" panose="02010609060101010101" pitchFamily="49" charset="-122"/>
              </a:rPr>
              <a:t>傣语</a:t>
            </a:r>
            <a:r>
              <a:rPr lang="zh-CN" altLang="en-US" sz="2400" dirty="0">
                <a:latin typeface="楷体" panose="02010609060101010101" pitchFamily="49" charset="-122"/>
                <a:ea typeface="楷体" panose="02010609060101010101" pitchFamily="49" charset="-122"/>
              </a:rPr>
              <a:t>）、老挝语、</a:t>
            </a:r>
            <a:r>
              <a:rPr lang="zh-CN" altLang="en-US" sz="2400" b="1" u="sng" dirty="0">
                <a:solidFill>
                  <a:srgbClr val="FF0000"/>
                </a:solidFill>
                <a:latin typeface="楷体" panose="02010609060101010101" pitchFamily="49" charset="-122"/>
                <a:ea typeface="楷体" panose="02010609060101010101" pitchFamily="49" charset="-122"/>
              </a:rPr>
              <a:t>侗语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布依语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临高语</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苗瑶语族：</a:t>
            </a:r>
            <a:r>
              <a:rPr lang="zh-CN" altLang="en-US" sz="2400" b="1" u="sng" dirty="0">
                <a:solidFill>
                  <a:srgbClr val="FF0000"/>
                </a:solidFill>
                <a:latin typeface="楷体" panose="02010609060101010101" pitchFamily="49" charset="-122"/>
                <a:ea typeface="楷体" panose="02010609060101010101" pitchFamily="49" charset="-122"/>
              </a:rPr>
              <a:t>苗语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瑶语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畲语</a:t>
            </a:r>
            <a:r>
              <a:rPr lang="en-US" altLang="zh-CN" sz="2400" dirty="0">
                <a:latin typeface="楷体" panose="02010609060101010101" pitchFamily="49" charset="-122"/>
                <a:ea typeface="楷体" panose="02010609060101010101" pitchFamily="49" charset="-122"/>
              </a:rPr>
              <a:t>……</a:t>
            </a: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汉藏语系特点：</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lvl="0" indent="0">
              <a:buClr>
                <a:srgbClr val="B71E42"/>
              </a:buClr>
              <a:buNone/>
              <a:defRPr/>
            </a:pPr>
            <a:r>
              <a:rPr lang="zh-CN" altLang="en-US" sz="2800" dirty="0">
                <a:solidFill>
                  <a:prstClr val="black"/>
                </a:solidFill>
                <a:latin typeface="宋体" panose="02010600030101010101" pitchFamily="2" charset="-122"/>
                <a:ea typeface="宋体" panose="02010600030101010101" pitchFamily="2" charset="-122"/>
              </a:rPr>
              <a:t>（</a:t>
            </a:r>
            <a:r>
              <a:rPr lang="en-US" altLang="zh-CN" sz="2800" dirty="0">
                <a:solidFill>
                  <a:prstClr val="black"/>
                </a:solidFill>
                <a:latin typeface="宋体" panose="02010600030101010101" pitchFamily="2" charset="-122"/>
                <a:ea typeface="宋体" panose="02010600030101010101" pitchFamily="2" charset="-122"/>
              </a:rPr>
              <a:t>1</a:t>
            </a:r>
            <a:r>
              <a:rPr lang="zh-CN" altLang="en-US" sz="2800" dirty="0">
                <a:solidFill>
                  <a:prstClr val="black"/>
                </a:solidFill>
                <a:latin typeface="宋体" panose="02010600030101010101" pitchFamily="2" charset="-122"/>
                <a:ea typeface="宋体" panose="02010600030101010101" pitchFamily="2" charset="-122"/>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一般有声调，而无词重音；</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lvl="0" indent="0">
              <a:buClr>
                <a:srgbClr val="B71E42"/>
              </a:buClr>
              <a:buNone/>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lang="en-US" altLang="zh-CN" sz="2800" dirty="0">
                <a:solidFill>
                  <a:prstClr val="black"/>
                </a:solidFill>
                <a:latin typeface="宋体" panose="02010600030101010101" pitchFamily="2" charset="-122"/>
                <a:ea typeface="宋体" panose="02010600030101010101" pitchFamily="2" charset="-122"/>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）多用词序、虚词，形态不丰富；</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indent="0">
              <a:buClr>
                <a:srgbClr val="B71E42"/>
              </a:buClr>
              <a:buNone/>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lang="en-US" altLang="zh-CN" sz="2800" dirty="0">
                <a:solidFill>
                  <a:prstClr val="black"/>
                </a:solidFill>
                <a:latin typeface="宋体" panose="02010600030101010101" pitchFamily="2" charset="-122"/>
                <a:ea typeface="宋体" panose="02010600030101010101" pitchFamily="2" charset="-122"/>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）有表示事物类别的量词。</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a:buClr>
                <a:srgbClr val="B71E42"/>
              </a:buClr>
              <a:defRPr/>
            </a:pPr>
            <a:r>
              <a:rPr kumimoji="0" lang="zh-CN" altLang="en-US"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有一派学者认为侗台语与南岛语系同源，苗瑶语自成一语系，皆不属于汉藏语系。</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373559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F4E877EF-3F21-791B-A64A-29746C2E7E15}"/>
              </a:ext>
            </a:extLst>
          </p:cNvPr>
          <p:cNvSpPr>
            <a:spLocks noGrp="1"/>
          </p:cNvSpPr>
          <p:nvPr>
            <p:ph idx="1"/>
          </p:nvPr>
        </p:nvSpPr>
        <p:spPr>
          <a:xfrm>
            <a:off x="259585" y="237392"/>
            <a:ext cx="11672830" cy="6383215"/>
          </a:xfrm>
        </p:spPr>
        <p:txBody>
          <a:bodyPr>
            <a:normAutofit/>
          </a:bodyPr>
          <a:lstStyle/>
          <a:p>
            <a:pPr marL="0" indent="0">
              <a:buNone/>
            </a:pPr>
            <a:r>
              <a:rPr lang="zh-CN" altLang="en-US" sz="2400" dirty="0">
                <a:latin typeface="楷体" panose="02010609060101010101" pitchFamily="49" charset="-122"/>
                <a:ea typeface="楷体" panose="02010609060101010101" pitchFamily="49" charset="-122"/>
              </a:rPr>
              <a:t>阿尔泰语系</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突厥语族：</a:t>
            </a:r>
            <a:r>
              <a:rPr lang="zh-CN" altLang="en-US" sz="2400" b="1" u="sng" dirty="0">
                <a:solidFill>
                  <a:srgbClr val="FF0000"/>
                </a:solidFill>
                <a:latin typeface="楷体" panose="02010609060101010101" pitchFamily="49" charset="-122"/>
                <a:ea typeface="楷体" panose="02010609060101010101" pitchFamily="49" charset="-122"/>
              </a:rPr>
              <a:t>维吾尔语</a:t>
            </a:r>
            <a:r>
              <a:rPr lang="zh-CN" altLang="en-US" sz="2400" dirty="0">
                <a:latin typeface="楷体" panose="02010609060101010101" pitchFamily="49" charset="-122"/>
                <a:ea typeface="楷体" panose="02010609060101010101" pitchFamily="49" charset="-122"/>
              </a:rPr>
              <a:t>、</a:t>
            </a:r>
            <a:r>
              <a:rPr lang="zh-CN" altLang="en-US" sz="2400" b="1" u="sng" dirty="0">
                <a:solidFill>
                  <a:srgbClr val="FF0000"/>
                </a:solidFill>
                <a:latin typeface="楷体" panose="02010609060101010101" pitchFamily="49" charset="-122"/>
                <a:ea typeface="楷体" panose="02010609060101010101" pitchFamily="49" charset="-122"/>
              </a:rPr>
              <a:t>哈萨克语</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土耳其语</a:t>
            </a:r>
            <a:r>
              <a:rPr lang="zh-CN" altLang="en-US" sz="2400" dirty="0">
                <a:latin typeface="楷体" panose="02010609060101010101" pitchFamily="49" charset="-122"/>
                <a:ea typeface="楷体" panose="02010609060101010101" pitchFamily="49" charset="-122"/>
              </a:rPr>
              <a:t>、吉尔吉斯语（</a:t>
            </a:r>
            <a:r>
              <a:rPr lang="zh-CN" altLang="en-US" sz="2400" u="sng" dirty="0">
                <a:latin typeface="楷体" panose="02010609060101010101" pitchFamily="49" charset="-122"/>
                <a:ea typeface="楷体" panose="02010609060101010101" pitchFamily="49" charset="-122"/>
              </a:rPr>
              <a:t>柯尔克孜语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乌兹别克语</a:t>
            </a:r>
            <a:r>
              <a:rPr lang="zh-CN" altLang="en-US" sz="2400" dirty="0">
                <a:latin typeface="楷体" panose="02010609060101010101" pitchFamily="49" charset="-122"/>
                <a:ea typeface="楷体" panose="02010609060101010101" pitchFamily="49" charset="-122"/>
              </a:rPr>
              <a:t>、阿塞拜疆语、</a:t>
            </a:r>
            <a:r>
              <a:rPr lang="zh-CN" altLang="en-US" sz="2400" u="sng" dirty="0">
                <a:latin typeface="楷体" panose="02010609060101010101" pitchFamily="49" charset="-122"/>
                <a:ea typeface="楷体" panose="02010609060101010101" pitchFamily="49" charset="-122"/>
              </a:rPr>
              <a:t>撒拉语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西部裕固语</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蒙古语族：</a:t>
            </a:r>
            <a:r>
              <a:rPr lang="zh-CN" altLang="en-US" sz="2400" b="1" u="sng" dirty="0">
                <a:solidFill>
                  <a:srgbClr val="FF0000"/>
                </a:solidFill>
                <a:latin typeface="楷体" panose="02010609060101010101" pitchFamily="49" charset="-122"/>
                <a:ea typeface="楷体" panose="02010609060101010101" pitchFamily="49" charset="-122"/>
              </a:rPr>
              <a:t>蒙古语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达斡尔语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东部裕固语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东乡语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鲜卑语</a:t>
            </a:r>
            <a:r>
              <a:rPr lang="ar-AE" altLang="zh-CN" sz="2400" baseline="300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契丹语</a:t>
            </a:r>
            <a:r>
              <a:rPr lang="ar-AE" altLang="zh-CN" sz="2400" baseline="300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满</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通古斯语族：</a:t>
            </a:r>
            <a:r>
              <a:rPr lang="zh-CN" altLang="en-US" sz="2400" b="1" u="sng" dirty="0">
                <a:solidFill>
                  <a:srgbClr val="FF0000"/>
                </a:solidFill>
                <a:latin typeface="楷体" panose="02010609060101010101" pitchFamily="49" charset="-122"/>
                <a:ea typeface="楷体" panose="02010609060101010101" pitchFamily="49" charset="-122"/>
              </a:rPr>
              <a:t>满语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锡伯语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鄂温克语</a:t>
            </a:r>
            <a:r>
              <a:rPr lang="zh-CN" altLang="en-US" sz="2400" dirty="0">
                <a:latin typeface="楷体" panose="02010609060101010101" pitchFamily="49" charset="-122"/>
                <a:ea typeface="楷体" panose="02010609060101010101" pitchFamily="49" charset="-122"/>
              </a:rPr>
              <a:t>（埃文基语）、</a:t>
            </a:r>
            <a:r>
              <a:rPr lang="zh-CN" altLang="en-US" sz="2400" u="sng" dirty="0">
                <a:latin typeface="楷体" panose="02010609060101010101" pitchFamily="49" charset="-122"/>
                <a:ea typeface="楷体" panose="02010609060101010101" pitchFamily="49" charset="-122"/>
              </a:rPr>
              <a:t>赫哲语</a:t>
            </a:r>
            <a:r>
              <a:rPr lang="zh-CN" altLang="en-US" sz="2400" dirty="0">
                <a:latin typeface="楷体" panose="02010609060101010101" pitchFamily="49" charset="-122"/>
                <a:ea typeface="楷体" panose="02010609060101010101" pitchFamily="49" charset="-122"/>
              </a:rPr>
              <a:t>（那乃语）</a:t>
            </a:r>
            <a:r>
              <a:rPr lang="en-US" altLang="zh-CN" sz="2400" dirty="0">
                <a:latin typeface="楷体" panose="02010609060101010101" pitchFamily="49" charset="-122"/>
                <a:ea typeface="楷体" panose="02010609060101010101" pitchFamily="49" charset="-122"/>
              </a:rPr>
              <a:t>……</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南岛语系（马来</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波利尼西亚语系）：</a:t>
            </a:r>
            <a:r>
              <a:rPr lang="zh-CN" altLang="en-US" sz="2400" b="1" u="sng" dirty="0">
                <a:solidFill>
                  <a:srgbClr val="FF0000"/>
                </a:solidFill>
                <a:latin typeface="楷体" panose="02010609060101010101" pitchFamily="49" charset="-122"/>
                <a:ea typeface="楷体" panose="02010609060101010101" pitchFamily="49" charset="-122"/>
              </a:rPr>
              <a:t>台湾省高山族语言</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阿美语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邵语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邹语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卑南语</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马来语</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印度尼西亚语</a:t>
            </a:r>
            <a:r>
              <a:rPr lang="zh-CN" altLang="en-US" sz="2400" dirty="0">
                <a:latin typeface="楷体" panose="02010609060101010101" pitchFamily="49" charset="-122"/>
                <a:ea typeface="楷体" panose="02010609060101010101" pitchFamily="49" charset="-122"/>
              </a:rPr>
              <a:t>、爪哇语、占语（</a:t>
            </a:r>
            <a:r>
              <a:rPr lang="zh-CN" altLang="en-US" sz="2400" u="sng" dirty="0">
                <a:latin typeface="楷体" panose="02010609060101010101" pitchFamily="49" charset="-122"/>
                <a:ea typeface="楷体" panose="02010609060101010101" pitchFamily="49" charset="-122"/>
              </a:rPr>
              <a:t>回辉语</a:t>
            </a:r>
            <a:r>
              <a:rPr lang="zh-CN" altLang="en-US" sz="2400" dirty="0">
                <a:latin typeface="楷体" panose="02010609060101010101" pitchFamily="49" charset="-122"/>
                <a:ea typeface="楷体" panose="02010609060101010101" pitchFamily="49" charset="-122"/>
              </a:rPr>
              <a:t>）、他加禄语、马达加斯加语、瑙鲁语、斐济语、夏威夷语、毛利语、汤加语、塔希提语</a:t>
            </a:r>
            <a:r>
              <a:rPr lang="en-US" altLang="zh-CN" sz="2400" dirty="0">
                <a:latin typeface="楷体" panose="02010609060101010101" pitchFamily="49" charset="-122"/>
                <a:ea typeface="楷体" panose="02010609060101010101" pitchFamily="49" charset="-122"/>
              </a:rPr>
              <a:t>……</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南亚语系：</a:t>
            </a:r>
            <a:r>
              <a:rPr lang="zh-CN" altLang="en-US" sz="2400" b="1" dirty="0">
                <a:solidFill>
                  <a:srgbClr val="FF0000"/>
                </a:solidFill>
                <a:latin typeface="楷体" panose="02010609060101010101" pitchFamily="49" charset="-122"/>
                <a:ea typeface="楷体" panose="02010609060101010101" pitchFamily="49" charset="-122"/>
              </a:rPr>
              <a:t>越南语</a:t>
            </a:r>
            <a:r>
              <a:rPr lang="zh-CN" altLang="en-US" sz="2400" dirty="0">
                <a:latin typeface="楷体" panose="02010609060101010101" pitchFamily="49" charset="-122"/>
                <a:ea typeface="楷体" panose="02010609060101010101" pitchFamily="49" charset="-122"/>
              </a:rPr>
              <a:t>（</a:t>
            </a:r>
            <a:r>
              <a:rPr lang="zh-CN" altLang="en-US" sz="2400" b="1" u="sng" dirty="0">
                <a:solidFill>
                  <a:srgbClr val="FF0000"/>
                </a:solidFill>
                <a:latin typeface="楷体" panose="02010609060101010101" pitchFamily="49" charset="-122"/>
                <a:ea typeface="楷体" panose="02010609060101010101" pitchFamily="49" charset="-122"/>
              </a:rPr>
              <a:t>京语</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高棉语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佤语</a:t>
            </a:r>
            <a:r>
              <a:rPr lang="zh-CN" altLang="en-US" sz="2400" dirty="0">
                <a:latin typeface="楷体" panose="02010609060101010101" pitchFamily="49" charset="-122"/>
                <a:ea typeface="楷体" panose="02010609060101010101" pitchFamily="49" charset="-122"/>
              </a:rPr>
              <a:t>、</a:t>
            </a:r>
            <a:r>
              <a:rPr lang="zh-CN" altLang="en-US" sz="2400" u="sng" dirty="0">
                <a:latin typeface="楷体" panose="02010609060101010101" pitchFamily="49" charset="-122"/>
                <a:ea typeface="楷体" panose="02010609060101010101" pitchFamily="49" charset="-122"/>
              </a:rPr>
              <a:t>布朗语</a:t>
            </a:r>
            <a:r>
              <a:rPr lang="en-US" altLang="zh-CN" sz="2400" dirty="0">
                <a:latin typeface="楷体" panose="02010609060101010101" pitchFamily="49" charset="-122"/>
                <a:ea typeface="楷体" panose="02010609060101010101" pitchFamily="49" charset="-122"/>
              </a:rPr>
              <a:t>……</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乌拉尔语系：芬兰语、爱沙尼亚语、匈牙利语</a:t>
            </a:r>
            <a:r>
              <a:rPr lang="en-US" altLang="zh-CN" sz="2400" dirty="0">
                <a:latin typeface="楷体" panose="02010609060101010101" pitchFamily="49" charset="-122"/>
                <a:ea typeface="楷体" panose="02010609060101010101" pitchFamily="49" charset="-122"/>
              </a:rPr>
              <a:t>……</a:t>
            </a:r>
          </a:p>
          <a:p>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459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A0AF542C-3C17-E980-EC0E-9380E81C74D9}"/>
              </a:ext>
            </a:extLst>
          </p:cNvPr>
          <p:cNvSpPr>
            <a:spLocks noGrp="1"/>
          </p:cNvSpPr>
          <p:nvPr>
            <p:ph idx="1"/>
          </p:nvPr>
        </p:nvSpPr>
        <p:spPr>
          <a:xfrm>
            <a:off x="339365" y="669304"/>
            <a:ext cx="11500701" cy="5703216"/>
          </a:xfrm>
        </p:spPr>
        <p:txBody>
          <a:bodyPr>
            <a:normAutofit/>
          </a:bodyPr>
          <a:lstStyle/>
          <a:p>
            <a:pPr marL="0" indent="0">
              <a:buNone/>
            </a:pPr>
            <a:r>
              <a:rPr lang="zh-CN" altLang="en-US" sz="2400" dirty="0">
                <a:latin typeface="楷体" panose="02010609060101010101" pitchFamily="49" charset="-122"/>
                <a:ea typeface="楷体" panose="02010609060101010101" pitchFamily="49" charset="-122"/>
              </a:rPr>
              <a:t>达罗毗荼语系：泰米尔语、泰卢固语</a:t>
            </a:r>
            <a:r>
              <a:rPr lang="en-US" altLang="zh-CN" sz="2400" dirty="0">
                <a:latin typeface="楷体" panose="02010609060101010101" pitchFamily="49" charset="-122"/>
                <a:ea typeface="楷体" panose="02010609060101010101" pitchFamily="49" charset="-122"/>
              </a:rPr>
              <a:t>……</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高加索语系：格鲁吉亚语、车臣语</a:t>
            </a:r>
            <a:r>
              <a:rPr lang="en-US" altLang="zh-CN" sz="2400" dirty="0">
                <a:latin typeface="楷体" panose="02010609060101010101" pitchFamily="49" charset="-122"/>
                <a:ea typeface="楷体" panose="02010609060101010101" pitchFamily="49" charset="-122"/>
              </a:rPr>
              <a:t>……</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亚</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非语系（闪</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含语系）：</a:t>
            </a:r>
            <a:r>
              <a:rPr lang="zh-CN" altLang="en-US" sz="2400" b="1" dirty="0">
                <a:solidFill>
                  <a:srgbClr val="FF0000"/>
                </a:solidFill>
                <a:latin typeface="楷体" panose="02010609060101010101" pitchFamily="49" charset="-122"/>
                <a:ea typeface="楷体" panose="02010609060101010101" pitchFamily="49" charset="-122"/>
              </a:rPr>
              <a:t>阿拉伯语</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希伯来语</a:t>
            </a:r>
            <a:r>
              <a:rPr lang="zh-CN" altLang="en-US" sz="2400" dirty="0">
                <a:latin typeface="楷体" panose="02010609060101010101" pitchFamily="49" charset="-122"/>
                <a:ea typeface="楷体" panose="02010609060101010101" pitchFamily="49" charset="-122"/>
              </a:rPr>
              <a:t>、马耳他语、阿姆哈拉语、豪萨语、索马里语、古埃及语</a:t>
            </a:r>
            <a:r>
              <a:rPr lang="ar-AE" altLang="zh-CN" sz="2400" baseline="300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（科普特语</a:t>
            </a:r>
            <a:r>
              <a:rPr lang="zh-CN" altLang="en-US" sz="2400" baseline="300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）、阿拉米语</a:t>
            </a:r>
            <a:r>
              <a:rPr lang="zh-CN" altLang="en-US" sz="2400" baseline="300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、阿卡德语</a:t>
            </a:r>
            <a:r>
              <a:rPr lang="ar-AE" altLang="zh-CN" sz="2400" baseline="300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、腓尼基语</a:t>
            </a:r>
            <a:r>
              <a:rPr lang="ar-AE" altLang="zh-CN" sz="2400" baseline="300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尼日尔</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科尔多凡语系（班图语系）：斯瓦希里语</a:t>
            </a:r>
            <a:r>
              <a:rPr lang="en-US" altLang="zh-CN" sz="2400" dirty="0">
                <a:latin typeface="楷体" panose="02010609060101010101" pitchFamily="49" charset="-122"/>
                <a:ea typeface="楷体" panose="02010609060101010101" pitchFamily="49" charset="-122"/>
              </a:rPr>
              <a:t>……</a:t>
            </a: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尼罗</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撒哈拉语系、科依桑语系（吸气音）、爱斯基摩</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阿留申语系、巴布亚语系、古亚细亚语系、澳大利亚语系、美洲印第安诸语系</a:t>
            </a:r>
            <a:r>
              <a:rPr lang="en-US" altLang="zh-CN" sz="2400" dirty="0">
                <a:latin typeface="楷体" panose="02010609060101010101" pitchFamily="49" charset="-122"/>
                <a:ea typeface="楷体" panose="02010609060101010101" pitchFamily="49" charset="-122"/>
              </a:rPr>
              <a:t>……</a:t>
            </a:r>
          </a:p>
          <a:p>
            <a:pPr marL="0" indent="0">
              <a:buNone/>
            </a:pPr>
            <a:endParaRPr lang="en-US" altLang="zh-CN" sz="2400" b="1" dirty="0">
              <a:solidFill>
                <a:srgbClr val="FF0000"/>
              </a:solidFill>
              <a:latin typeface="楷体" panose="02010609060101010101" pitchFamily="49" charset="-122"/>
              <a:ea typeface="楷体" panose="02010609060101010101" pitchFamily="49" charset="-122"/>
            </a:endParaRPr>
          </a:p>
          <a:p>
            <a:pPr marL="0" indent="0">
              <a:buNone/>
            </a:pPr>
            <a:r>
              <a:rPr lang="zh-CN" altLang="en-US" sz="2400" b="1" dirty="0">
                <a:solidFill>
                  <a:srgbClr val="FF0000"/>
                </a:solidFill>
                <a:latin typeface="楷体" panose="02010609060101010101" pitchFamily="49" charset="-122"/>
                <a:ea typeface="楷体" panose="02010609060101010101" pitchFamily="49" charset="-122"/>
              </a:rPr>
              <a:t>日语</a:t>
            </a:r>
            <a:r>
              <a:rPr lang="zh-CN" altLang="en-US" sz="2400" dirty="0">
                <a:latin typeface="楷体" panose="02010609060101010101" pitchFamily="49" charset="-122"/>
                <a:ea typeface="楷体" panose="02010609060101010101" pitchFamily="49" charset="-122"/>
              </a:rPr>
              <a:t>；</a:t>
            </a:r>
            <a:r>
              <a:rPr lang="zh-CN" altLang="en-US" sz="2400" b="1" u="sng" dirty="0">
                <a:solidFill>
                  <a:srgbClr val="FF0000"/>
                </a:solidFill>
                <a:latin typeface="楷体" panose="02010609060101010101" pitchFamily="49" charset="-122"/>
                <a:ea typeface="楷体" panose="02010609060101010101" pitchFamily="49" charset="-122"/>
              </a:rPr>
              <a:t>朝鲜语</a:t>
            </a:r>
            <a:r>
              <a:rPr lang="zh-CN" altLang="en-US" sz="2400" dirty="0">
                <a:latin typeface="楷体" panose="02010609060101010101" pitchFamily="49" charset="-122"/>
                <a:ea typeface="楷体" panose="02010609060101010101" pitchFamily="49" charset="-122"/>
              </a:rPr>
              <a:t>；巴斯克语</a:t>
            </a:r>
          </a:p>
        </p:txBody>
      </p:sp>
    </p:spTree>
    <p:extLst>
      <p:ext uri="{BB962C8B-B14F-4D97-AF65-F5344CB8AC3E}">
        <p14:creationId xmlns:p14="http://schemas.microsoft.com/office/powerpoint/2010/main" val="105407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F0CAC8D2-3DC5-B929-5FCF-4150C3F90119}"/>
              </a:ext>
            </a:extLst>
          </p:cNvPr>
          <p:cNvPicPr>
            <a:picLocks noChangeAspect="1"/>
          </p:cNvPicPr>
          <p:nvPr/>
        </p:nvPicPr>
        <p:blipFill>
          <a:blip r:embed="rId2"/>
          <a:stretch>
            <a:fillRect/>
          </a:stretch>
        </p:blipFill>
        <p:spPr>
          <a:xfrm>
            <a:off x="1306594" y="0"/>
            <a:ext cx="10094977" cy="6858000"/>
          </a:xfrm>
          <a:prstGeom prst="rect">
            <a:avLst/>
          </a:prstGeom>
        </p:spPr>
      </p:pic>
    </p:spTree>
    <p:extLst>
      <p:ext uri="{BB962C8B-B14F-4D97-AF65-F5344CB8AC3E}">
        <p14:creationId xmlns:p14="http://schemas.microsoft.com/office/powerpoint/2010/main" val="20170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E2A014D1-B5D8-F51C-10AD-EF1E78AFAA20}"/>
              </a:ext>
            </a:extLst>
          </p:cNvPr>
          <p:cNvSpPr>
            <a:spLocks noGrp="1"/>
          </p:cNvSpPr>
          <p:nvPr>
            <p:ph idx="1"/>
          </p:nvPr>
        </p:nvSpPr>
        <p:spPr>
          <a:xfrm>
            <a:off x="311085" y="509046"/>
            <a:ext cx="11470607" cy="5337839"/>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地域方言与亲属语言联系与区别</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方言和亲属语言都是由单一语言分化而来的后代，都可纳入语言分化的谱系。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判断是地域方言还是亲属语言除考虑语言本身的差异外，还要看使用方言的人是不是属于同一个民族，是否长期处于同一国家共同体之中，各方言之上是不是还有一个共同语作为各地区人们的交际工具，是否有共同的文字和书面语，说话人的</a:t>
            </a:r>
            <a:r>
              <a:rPr lang="zh-CN" altLang="en-US" b="1" dirty="0">
                <a:solidFill>
                  <a:srgbClr val="FF0000"/>
                </a:solidFill>
                <a:latin typeface="宋体" panose="02010600030101010101" pitchFamily="2" charset="-122"/>
                <a:ea typeface="宋体" panose="02010600030101010101" pitchFamily="2" charset="-122"/>
              </a:rPr>
              <a:t>语言认同感</a:t>
            </a:r>
            <a:r>
              <a:rPr lang="zh-CN" altLang="en-US" dirty="0">
                <a:latin typeface="宋体" panose="02010600030101010101" pitchFamily="2" charset="-122"/>
                <a:ea typeface="宋体" panose="02010600030101010101" pitchFamily="2" charset="-122"/>
              </a:rPr>
              <a:t>是否相同。</a:t>
            </a:r>
            <a:endParaRPr lang="en-US" altLang="zh-CN" dirty="0">
              <a:latin typeface="宋体" panose="02010600030101010101" pitchFamily="2" charset="-122"/>
              <a:ea typeface="宋体" panose="02010600030101010101" pitchFamily="2" charset="-122"/>
            </a:endParaRPr>
          </a:p>
          <a:p>
            <a:endParaRPr lang="en-US" altLang="zh-CN" sz="3000" dirty="0">
              <a:latin typeface="宋体" panose="02010600030101010101" pitchFamily="2" charset="-122"/>
              <a:ea typeface="宋体" panose="02010600030101010101" pitchFamily="2" charset="-122"/>
            </a:endParaRPr>
          </a:p>
          <a:p>
            <a:endParaRPr lang="en-US" altLang="zh-CN" sz="2800" dirty="0">
              <a:latin typeface="宋体" panose="02010600030101010101" pitchFamily="2" charset="-122"/>
              <a:ea typeface="宋体" panose="02010600030101010101" pitchFamily="2" charset="-122"/>
            </a:endParaRPr>
          </a:p>
          <a:p>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7187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FEA9B598-913C-18A5-5FC9-E829C37786FC}"/>
              </a:ext>
            </a:extLst>
          </p:cNvPr>
          <p:cNvSpPr>
            <a:spLocks noGrp="1"/>
          </p:cNvSpPr>
          <p:nvPr>
            <p:ph idx="1"/>
          </p:nvPr>
        </p:nvSpPr>
        <p:spPr>
          <a:xfrm>
            <a:off x="226243" y="1348033"/>
            <a:ext cx="11613823" cy="4828930"/>
          </a:xfrm>
        </p:spPr>
        <p:txBody>
          <a:bodyPr/>
          <a:lstStyle/>
          <a:p>
            <a:r>
              <a:rPr lang="zh-CN" altLang="en-US" dirty="0">
                <a:latin typeface="宋体" panose="02010600030101010101" pitchFamily="2" charset="-122"/>
                <a:ea typeface="宋体" panose="02010600030101010101" pitchFamily="2" charset="-122"/>
              </a:rPr>
              <a:t>要考虑到政治的因素，不是一个纯语言学的问题。</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汉族是统一的民族，汉语各方言虽然不一定能通话，但是有普通话作为共同的交际工具，而且还有共同的书面语。所以，汉语的各方言尽管分歧大，还是一种语言的不同方言。</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瑞典语与丹麦语、挪威语互通性很高，但却属于不同的语言，因为在政治上属于不同的国家。</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塞尔维亚</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克罗地亚语：塞尔维亚语、克罗地亚语、波斯尼亚语、黑山语</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印度斯坦语：印地语、乌尔都语</a:t>
            </a:r>
            <a:endParaRPr lang="en-US" altLang="zh-CN" sz="2400" dirty="0">
              <a:latin typeface="楷体" panose="02010609060101010101" pitchFamily="49" charset="-122"/>
              <a:ea typeface="楷体" panose="02010609060101010101" pitchFamily="49" charset="-122"/>
            </a:endParaRPr>
          </a:p>
          <a:p>
            <a:endParaRPr lang="zh-CN" altLang="en-US" dirty="0"/>
          </a:p>
        </p:txBody>
      </p:sp>
    </p:spTree>
    <p:extLst>
      <p:ext uri="{BB962C8B-B14F-4D97-AF65-F5344CB8AC3E}">
        <p14:creationId xmlns:p14="http://schemas.microsoft.com/office/powerpoint/2010/main" val="355880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569B8216-6D13-7864-9E7C-897F47D7D70E}"/>
              </a:ext>
            </a:extLst>
          </p:cNvPr>
          <p:cNvSpPr>
            <a:spLocks noGrp="1"/>
          </p:cNvSpPr>
          <p:nvPr>
            <p:ph idx="1"/>
          </p:nvPr>
        </p:nvSpPr>
        <p:spPr>
          <a:xfrm>
            <a:off x="142043" y="289874"/>
            <a:ext cx="11984854" cy="6396675"/>
          </a:xfrm>
        </p:spPr>
        <p:txBody>
          <a:bodyPr>
            <a:normAutofit/>
          </a:bodyPr>
          <a:lstStyle/>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例外：</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lvl="0">
              <a:lnSpc>
                <a:spcPct val="120000"/>
              </a:lnSpc>
              <a:buClr>
                <a:srgbClr val="B71E42"/>
              </a:buClr>
              <a:buSzPct val="100000"/>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不同的民族或国家说同一种语言</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lang="zh-CN" altLang="en-US" dirty="0">
                <a:solidFill>
                  <a:prstClr val="black"/>
                </a:solidFill>
                <a:latin typeface="宋体" panose="02010600030101010101" pitchFamily="2" charset="-122"/>
                <a:ea typeface="宋体" panose="02010600030101010101" pitchFamily="2" charset="-122"/>
              </a:rPr>
              <a:t>长期保持了相同的语言认同</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indent="0">
              <a:lnSpc>
                <a:spcPct val="120000"/>
              </a:lnSpc>
              <a:buClr>
                <a:srgbClr val="B71E42"/>
              </a:buClr>
              <a:buSzPct val="100000"/>
              <a:buNone/>
              <a:defRPr/>
            </a:pPr>
            <a:r>
              <a:rPr lang="zh-CN" altLang="en-US" sz="2400" dirty="0">
                <a:solidFill>
                  <a:prstClr val="black"/>
                </a:solidFill>
                <a:latin typeface="楷体" panose="02010609060101010101" pitchFamily="49" charset="-122"/>
                <a:ea typeface="楷体" panose="02010609060101010101" pitchFamily="49" charset="-122"/>
              </a:rPr>
              <a:t>  共同历史：德语</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（德国、奥地利、瑞士），</a:t>
            </a:r>
            <a:r>
              <a:rPr lang="zh-CN" altLang="en-US" sz="2400" dirty="0">
                <a:solidFill>
                  <a:prstClr val="black"/>
                </a:solidFill>
                <a:latin typeface="楷体" panose="02010609060101010101" pitchFamily="49" charset="-122"/>
                <a:ea typeface="楷体" panose="02010609060101010101" pitchFamily="49" charset="-122"/>
              </a:rPr>
              <a:t>荷兰语（荷兰、比利时），阿拉伯语</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（中东、北非诸国）</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lvl="0" indent="0">
              <a:lnSpc>
                <a:spcPct val="120000"/>
              </a:lnSpc>
              <a:buClr>
                <a:srgbClr val="B71E42"/>
              </a:buClr>
              <a:buSzPct val="100000"/>
              <a:buNone/>
              <a:defRPr/>
            </a:pPr>
            <a:r>
              <a:rPr lang="zh-CN" altLang="en-US" sz="2400" dirty="0">
                <a:solidFill>
                  <a:prstClr val="black"/>
                </a:solidFill>
                <a:latin typeface="楷体" panose="02010609060101010101" pitchFamily="49" charset="-122"/>
                <a:ea typeface="楷体" panose="02010609060101010101" pitchFamily="49" charset="-122"/>
              </a:rPr>
              <a:t>  殖民：</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英语（</a:t>
            </a:r>
            <a:r>
              <a:rPr lang="zh-CN" altLang="en-US" sz="2400" dirty="0">
                <a:solidFill>
                  <a:prstClr val="black"/>
                </a:solidFill>
                <a:latin typeface="楷体" panose="02010609060101010101" pitchFamily="49" charset="-122"/>
                <a:ea typeface="楷体" panose="02010609060101010101" pitchFamily="49" charset="-122"/>
              </a:rPr>
              <a:t>英国、美国、加拿大、澳大利亚、新西兰</a:t>
            </a:r>
            <a:r>
              <a:rPr lang="en-US" altLang="zh-CN" sz="2400" dirty="0">
                <a:solidFill>
                  <a:prstClr val="black"/>
                </a:solidFill>
                <a:latin typeface="楷体" panose="02010609060101010101" pitchFamily="49" charset="-122"/>
                <a:ea typeface="楷体" panose="02010609060101010101" pitchFamily="49" charset="-122"/>
              </a:rPr>
              <a:t>……</a:t>
            </a:r>
            <a:r>
              <a:rPr lang="zh-CN" altLang="en-US" sz="2400" dirty="0">
                <a:solidFill>
                  <a:prstClr val="black"/>
                </a:solidFill>
                <a:latin typeface="楷体" panose="02010609060101010101" pitchFamily="49" charset="-122"/>
                <a:ea typeface="楷体" panose="02010609060101010101" pitchFamily="49" charset="-122"/>
              </a:rPr>
              <a:t>），西班牙语（西班牙、大部分拉美国家的），葡萄牙语（葡萄牙、巴西）</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lvl="0" indent="0">
              <a:lnSpc>
                <a:spcPct val="120000"/>
              </a:lnSpc>
              <a:buClr>
                <a:srgbClr val="B71E42"/>
              </a:buClr>
              <a:buSzPct val="100000"/>
              <a:buNone/>
              <a:defRPr/>
            </a:pPr>
            <a:r>
              <a:rPr lang="zh-CN" altLang="en-US" sz="2400" dirty="0">
                <a:solidFill>
                  <a:prstClr val="black"/>
                </a:solidFill>
                <a:latin typeface="楷体" panose="02010609060101010101" pitchFamily="49" charset="-122"/>
                <a:ea typeface="楷体" panose="02010609060101010101" pitchFamily="49" charset="-122"/>
              </a:rPr>
              <a:t>  移民：汉语</a:t>
            </a:r>
            <a:r>
              <a:rPr lang="en-US" altLang="zh-CN" sz="2400" dirty="0">
                <a:solidFill>
                  <a:prstClr val="black"/>
                </a:solidFill>
                <a:latin typeface="楷体" panose="02010609060101010101" pitchFamily="49" charset="-122"/>
                <a:ea typeface="楷体" panose="02010609060101010101" pitchFamily="49" charset="-122"/>
              </a:rPr>
              <a:t>/</a:t>
            </a:r>
            <a:r>
              <a:rPr lang="zh-CN" altLang="en-US" sz="2400" dirty="0">
                <a:solidFill>
                  <a:prstClr val="black"/>
                </a:solidFill>
                <a:latin typeface="楷体" panose="02010609060101010101" pitchFamily="49" charset="-122"/>
                <a:ea typeface="楷体" panose="02010609060101010101" pitchFamily="49" charset="-122"/>
              </a:rPr>
              <a:t>华语（中国、新加坡、马来西亚）</a:t>
            </a:r>
            <a:endParaRPr lang="en-US" altLang="zh-CN" sz="2800" dirty="0">
              <a:solidFill>
                <a:prstClr val="black"/>
              </a:solidFill>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语言认同感是确定方言或语言身份的最终根据。</a:t>
            </a:r>
          </a:p>
        </p:txBody>
      </p:sp>
      <p:pic>
        <p:nvPicPr>
          <p:cNvPr id="2" name="图片 1">
            <a:extLst>
              <a:ext uri="{FF2B5EF4-FFF2-40B4-BE49-F238E27FC236}">
                <a16:creationId xmlns:a16="http://schemas.microsoft.com/office/drawing/2014/main" xmlns="" id="{64271C52-72E6-B347-F67B-9AF1C7A88854}"/>
              </a:ext>
            </a:extLst>
          </p:cNvPr>
          <p:cNvPicPr>
            <a:picLocks noChangeAspect="1"/>
          </p:cNvPicPr>
          <p:nvPr/>
        </p:nvPicPr>
        <p:blipFill>
          <a:blip r:embed="rId2"/>
          <a:stretch>
            <a:fillRect/>
          </a:stretch>
        </p:blipFill>
        <p:spPr>
          <a:xfrm>
            <a:off x="8667591" y="3290407"/>
            <a:ext cx="3111361" cy="2846895"/>
          </a:xfrm>
          <a:prstGeom prst="rect">
            <a:avLst/>
          </a:prstGeom>
        </p:spPr>
      </p:pic>
    </p:spTree>
    <p:extLst>
      <p:ext uri="{BB962C8B-B14F-4D97-AF65-F5344CB8AC3E}">
        <p14:creationId xmlns:p14="http://schemas.microsoft.com/office/powerpoint/2010/main" val="120093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E9B2A32E-9451-7D00-22CE-13EAB4CAF593}"/>
              </a:ext>
            </a:extLst>
          </p:cNvPr>
          <p:cNvSpPr>
            <a:spLocks noGrp="1"/>
          </p:cNvSpPr>
          <p:nvPr>
            <p:ph idx="1"/>
          </p:nvPr>
        </p:nvSpPr>
        <p:spPr>
          <a:xfrm>
            <a:off x="377072" y="307731"/>
            <a:ext cx="11462994" cy="6075484"/>
          </a:xfrm>
        </p:spPr>
        <p:txBody>
          <a:bodyPr/>
          <a:lstStyle/>
          <a:p>
            <a:pPr marL="0" indent="0">
              <a:buNone/>
            </a:pPr>
            <a:r>
              <a:rPr lang="zh-CN" altLang="en-US" sz="2800" dirty="0">
                <a:latin typeface="宋体" panose="02010600030101010101" pitchFamily="2" charset="-122"/>
                <a:ea typeface="宋体" panose="02010600030101010101" pitchFamily="2" charset="-122"/>
              </a:rPr>
              <a:t>（五）小结</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社会方言、地域方言、亲属语言都是同一个语言的历时演变与分化，其区别在于分化的程度、趋异存同的程度有不同。</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分化后的同源语言会保留共同祖先的一些共同特征，会有一些不同于非同源语言的特点。</a:t>
            </a:r>
          </a:p>
        </p:txBody>
      </p:sp>
      <p:graphicFrame>
        <p:nvGraphicFramePr>
          <p:cNvPr id="2" name="表格 3">
            <a:extLst>
              <a:ext uri="{FF2B5EF4-FFF2-40B4-BE49-F238E27FC236}">
                <a16:creationId xmlns:a16="http://schemas.microsoft.com/office/drawing/2014/main" xmlns="" id="{2F41C1A2-7923-7E28-D567-AA5F2665A764}"/>
              </a:ext>
            </a:extLst>
          </p:cNvPr>
          <p:cNvGraphicFramePr>
            <a:graphicFrameLocks noGrp="1"/>
          </p:cNvGraphicFramePr>
          <p:nvPr>
            <p:extLst>
              <p:ext uri="{D42A27DB-BD31-4B8C-83A1-F6EECF244321}">
                <p14:modId xmlns:p14="http://schemas.microsoft.com/office/powerpoint/2010/main" val="1109303426"/>
              </p:ext>
            </p:extLst>
          </p:nvPr>
        </p:nvGraphicFramePr>
        <p:xfrm>
          <a:off x="454616" y="2891366"/>
          <a:ext cx="11307905" cy="2651760"/>
        </p:xfrm>
        <a:graphic>
          <a:graphicData uri="http://schemas.openxmlformats.org/drawingml/2006/table">
            <a:tbl>
              <a:tblPr firstRow="1" bandRow="1">
                <a:tableStyleId>{5C22544A-7EE6-4342-B048-85BDC9FD1C3A}</a:tableStyleId>
              </a:tblPr>
              <a:tblGrid>
                <a:gridCol w="5214836">
                  <a:extLst>
                    <a:ext uri="{9D8B030D-6E8A-4147-A177-3AD203B41FA5}">
                      <a16:colId xmlns:a16="http://schemas.microsoft.com/office/drawing/2014/main" xmlns="" val="3451575396"/>
                    </a:ext>
                  </a:extLst>
                </a:gridCol>
                <a:gridCol w="2074984">
                  <a:extLst>
                    <a:ext uri="{9D8B030D-6E8A-4147-A177-3AD203B41FA5}">
                      <a16:colId xmlns:a16="http://schemas.microsoft.com/office/drawing/2014/main" xmlns="" val="2732004575"/>
                    </a:ext>
                  </a:extLst>
                </a:gridCol>
                <a:gridCol w="2101362">
                  <a:extLst>
                    <a:ext uri="{9D8B030D-6E8A-4147-A177-3AD203B41FA5}">
                      <a16:colId xmlns:a16="http://schemas.microsoft.com/office/drawing/2014/main" xmlns="" val="1313797428"/>
                    </a:ext>
                  </a:extLst>
                </a:gridCol>
                <a:gridCol w="1916723">
                  <a:extLst>
                    <a:ext uri="{9D8B030D-6E8A-4147-A177-3AD203B41FA5}">
                      <a16:colId xmlns:a16="http://schemas.microsoft.com/office/drawing/2014/main" xmlns="" val="1982153303"/>
                    </a:ext>
                  </a:extLst>
                </a:gridCol>
              </a:tblGrid>
              <a:tr h="370840">
                <a:tc>
                  <a:txBody>
                    <a:bodyPr/>
                    <a:lstStyle/>
                    <a:p>
                      <a:pPr algn="ctr"/>
                      <a:endParaRPr lang="zh-CN" altLang="en-US" sz="2400" dirty="0">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宋体" panose="02010600030101010101" pitchFamily="2" charset="-122"/>
                          <a:ea typeface="宋体" panose="02010600030101010101" pitchFamily="2" charset="-122"/>
                        </a:rPr>
                        <a:t>社会方言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宋体" panose="02010600030101010101" pitchFamily="2" charset="-122"/>
                          <a:ea typeface="宋体" panose="02010600030101010101" pitchFamily="2" charset="-122"/>
                        </a:rPr>
                        <a:t>地域方言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宋体" panose="02010600030101010101" pitchFamily="2" charset="-122"/>
                          <a:ea typeface="宋体" panose="02010600030101010101" pitchFamily="2" charset="-122"/>
                        </a:rPr>
                        <a:t>亲属语言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46861732"/>
                  </a:ext>
                </a:extLst>
              </a:tr>
              <a:tr h="370840">
                <a:tc>
                  <a:txBody>
                    <a:bodyPr/>
                    <a:lstStyle/>
                    <a:p>
                      <a:pPr algn="ctr"/>
                      <a:r>
                        <a:rPr lang="zh-CN" altLang="en-US" sz="2400" dirty="0">
                          <a:latin typeface="宋体" panose="02010600030101010101" pitchFamily="2" charset="-122"/>
                          <a:ea typeface="宋体" panose="02010600030101010101" pitchFamily="2" charset="-122"/>
                        </a:rPr>
                        <a:t>是否有完整独立的语音系统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8224076"/>
                  </a:ext>
                </a:extLst>
              </a:tr>
              <a:tr h="370840">
                <a:tc>
                  <a:txBody>
                    <a:bodyPr/>
                    <a:lstStyle/>
                    <a:p>
                      <a:pPr algn="ctr"/>
                      <a:r>
                        <a:rPr lang="zh-CN" altLang="en-US" sz="2400" dirty="0">
                          <a:latin typeface="宋体" panose="02010600030101010101" pitchFamily="2" charset="-122"/>
                          <a:ea typeface="宋体" panose="02010600030101010101" pitchFamily="2" charset="-122"/>
                        </a:rPr>
                        <a:t>是否为某地区全体成员都使用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182067388"/>
                  </a:ext>
                </a:extLst>
              </a:tr>
              <a:tr h="370840">
                <a:tc>
                  <a:txBody>
                    <a:bodyPr/>
                    <a:lstStyle/>
                    <a:p>
                      <a:pPr algn="ctr"/>
                      <a:r>
                        <a:rPr lang="zh-CN" altLang="en-US" sz="2400" dirty="0">
                          <a:latin typeface="宋体" panose="02010600030101010101" pitchFamily="2" charset="-122"/>
                          <a:ea typeface="宋体" panose="02010600030101010101" pitchFamily="2" charset="-122"/>
                        </a:rPr>
                        <a:t>使用者是否同属一个民族（认同感）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29959095"/>
                  </a:ext>
                </a:extLst>
              </a:tr>
              <a:tr h="370840">
                <a:tc>
                  <a:txBody>
                    <a:bodyPr/>
                    <a:lstStyle/>
                    <a:p>
                      <a:pPr algn="ctr"/>
                      <a:r>
                        <a:rPr lang="zh-CN" altLang="en-US" sz="2400" dirty="0">
                          <a:latin typeface="宋体" panose="02010600030101010101" pitchFamily="2" charset="-122"/>
                          <a:ea typeface="宋体" panose="02010600030101010101" pitchFamily="2" charset="-122"/>
                        </a:rPr>
                        <a:t>分化程度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属全民语言</a:t>
                      </a:r>
                      <a:endParaRPr lang="en-US" altLang="zh-CN" sz="2400" dirty="0">
                        <a:latin typeface="宋体" panose="02010600030101010101" pitchFamily="2" charset="-122"/>
                        <a:ea typeface="宋体" panose="02010600030101010101" pitchFamily="2" charset="-122"/>
                      </a:endParaRPr>
                    </a:p>
                    <a:p>
                      <a:pPr algn="ctr"/>
                      <a:r>
                        <a:rPr lang="zh-CN" altLang="en-US" sz="2400" dirty="0">
                          <a:latin typeface="宋体" panose="02010600030101010101" pitchFamily="2" charset="-122"/>
                          <a:ea typeface="宋体" panose="02010600030101010101" pitchFamily="2" charset="-122"/>
                        </a:rPr>
                        <a:t>（低）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不完全分化</a:t>
                      </a:r>
                      <a:endParaRPr lang="en-US" altLang="zh-CN" sz="2400" dirty="0">
                        <a:latin typeface="宋体" panose="02010600030101010101" pitchFamily="2" charset="-122"/>
                        <a:ea typeface="宋体" panose="02010600030101010101" pitchFamily="2" charset="-122"/>
                      </a:endParaRPr>
                    </a:p>
                    <a:p>
                      <a:pPr algn="ctr"/>
                      <a:r>
                        <a:rPr lang="zh-CN" altLang="en-US" sz="2400" dirty="0">
                          <a:latin typeface="宋体" panose="02010600030101010101" pitchFamily="2" charset="-122"/>
                          <a:ea typeface="宋体" panose="02010600030101010101" pitchFamily="2" charset="-122"/>
                        </a:rPr>
                        <a:t>（中）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宋体" panose="02010600030101010101" pitchFamily="2" charset="-122"/>
                          <a:ea typeface="宋体" panose="02010600030101010101" pitchFamily="2" charset="-122"/>
                        </a:rPr>
                        <a:t>完全分化</a:t>
                      </a:r>
                      <a:endParaRPr lang="en-US" altLang="zh-CN" sz="2400" dirty="0">
                        <a:latin typeface="宋体" panose="02010600030101010101" pitchFamily="2" charset="-122"/>
                        <a:ea typeface="宋体" panose="02010600030101010101" pitchFamily="2" charset="-122"/>
                      </a:endParaRPr>
                    </a:p>
                    <a:p>
                      <a:pPr algn="ctr"/>
                      <a:r>
                        <a:rPr lang="zh-CN" altLang="en-US" sz="2400" dirty="0">
                          <a:latin typeface="宋体" panose="02010600030101010101" pitchFamily="2" charset="-122"/>
                          <a:ea typeface="宋体" panose="02010600030101010101" pitchFamily="2" charset="-122"/>
                        </a:rPr>
                        <a:t>（高）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32613313"/>
                  </a:ext>
                </a:extLst>
              </a:tr>
            </a:tbl>
          </a:graphicData>
        </a:graphic>
      </p:graphicFrame>
    </p:spTree>
    <p:extLst>
      <p:ext uri="{BB962C8B-B14F-4D97-AF65-F5344CB8AC3E}">
        <p14:creationId xmlns:p14="http://schemas.microsoft.com/office/powerpoint/2010/main" val="188281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第九节  语言系统的演变</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第一节   语音的演变</a:t>
            </a:r>
            <a:endParaRPr lang="en-US" altLang="zh-CN" dirty="0" smtClean="0"/>
          </a:p>
          <a:p>
            <a:r>
              <a:rPr lang="zh-CN" altLang="en-US" dirty="0" smtClean="0"/>
              <a:t>共时平面的语音线索反映历时语音变化的过程</a:t>
            </a:r>
            <a:endParaRPr lang="en-US" altLang="zh-CN" dirty="0"/>
          </a:p>
          <a:p>
            <a:r>
              <a:rPr lang="en-US" altLang="zh-CN" dirty="0" smtClean="0"/>
              <a:t>1</a:t>
            </a:r>
            <a:r>
              <a:rPr lang="zh-CN" altLang="en-US" dirty="0" smtClean="0"/>
              <a:t>、全浊声母的</a:t>
            </a:r>
            <a:r>
              <a:rPr lang="zh-CN" altLang="en-US" dirty="0" smtClean="0"/>
              <a:t>演变：浊音的清化从哪些部位开始？</a:t>
            </a:r>
            <a:endParaRPr lang="en-US" altLang="zh-CN" dirty="0" smtClean="0"/>
          </a:p>
          <a:p>
            <a:r>
              <a:rPr lang="en-US" altLang="zh-CN" dirty="0" smtClean="0"/>
              <a:t>2</a:t>
            </a:r>
            <a:r>
              <a:rPr lang="zh-CN" altLang="en-US" dirty="0" smtClean="0"/>
              <a:t>、入声的</a:t>
            </a:r>
            <a:r>
              <a:rPr lang="zh-CN" altLang="en-US" dirty="0" smtClean="0"/>
              <a:t>演变：入声韵舒化从哪些韵尾开始</a:t>
            </a:r>
            <a:endParaRPr lang="en-US" altLang="zh-CN" dirty="0" smtClean="0"/>
          </a:p>
          <a:p>
            <a:r>
              <a:rPr lang="en-US" altLang="zh-CN" dirty="0" smtClean="0"/>
              <a:t>3</a:t>
            </a:r>
            <a:r>
              <a:rPr lang="zh-CN" altLang="en-US" dirty="0" smtClean="0"/>
              <a:t>、尖团的分</a:t>
            </a:r>
            <a:r>
              <a:rPr lang="zh-CN" altLang="en-US" dirty="0" smtClean="0"/>
              <a:t>混</a:t>
            </a:r>
            <a:endParaRPr lang="en-US" altLang="zh-CN" dirty="0" smtClean="0"/>
          </a:p>
          <a:p>
            <a:r>
              <a:rPr lang="zh-CN" altLang="en-US" dirty="0"/>
              <a:t>古代的语音：</a:t>
            </a:r>
            <a:endParaRPr lang="en-US" altLang="zh-CN" dirty="0"/>
          </a:p>
          <a:p>
            <a:r>
              <a:rPr lang="zh-CN" altLang="en-US" dirty="0"/>
              <a:t>段玉裁“同声必同部”“孩、咳”上古均属于“之”部。</a:t>
            </a:r>
            <a:endParaRPr lang="en-US" altLang="zh-CN" dirty="0"/>
          </a:p>
          <a:p>
            <a:r>
              <a:rPr lang="zh-CN" altLang="en-US" dirty="0"/>
              <a:t>诗文押韵：家临九江水，来去九江侧。同是长干人，生小不相识。</a:t>
            </a:r>
            <a:endParaRPr lang="en-US" altLang="zh-CN" dirty="0"/>
          </a:p>
          <a:p>
            <a:r>
              <a:rPr lang="zh-CN" altLang="en-US" dirty="0" smtClean="0"/>
              <a:t>借音</a:t>
            </a:r>
            <a:endParaRPr lang="en-US" altLang="zh-CN" dirty="0" smtClean="0"/>
          </a:p>
          <a:p>
            <a:endParaRPr lang="zh-CN" altLang="en-US" dirty="0"/>
          </a:p>
        </p:txBody>
      </p:sp>
    </p:spTree>
    <p:extLst>
      <p:ext uri="{BB962C8B-B14F-4D97-AF65-F5344CB8AC3E}">
        <p14:creationId xmlns:p14="http://schemas.microsoft.com/office/powerpoint/2010/main" val="31138480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66A6853C-CCF2-BE8C-4FE7-3150C1B6EF33}"/>
              </a:ext>
            </a:extLst>
          </p:cNvPr>
          <p:cNvSpPr>
            <a:spLocks noGrp="1"/>
          </p:cNvSpPr>
          <p:nvPr>
            <p:ph idx="1"/>
          </p:nvPr>
        </p:nvSpPr>
        <p:spPr>
          <a:xfrm>
            <a:off x="142043" y="140677"/>
            <a:ext cx="11833934" cy="6594231"/>
          </a:xfrm>
        </p:spPr>
        <p:txBody>
          <a:bodyPr>
            <a:normAutofit/>
          </a:bodyPr>
          <a:lstStyle/>
          <a:p>
            <a:r>
              <a:rPr lang="zh-CN" altLang="en-US" sz="2800" dirty="0">
                <a:latin typeface="宋体" panose="02010600030101010101" pitchFamily="2" charset="-122"/>
                <a:ea typeface="宋体" panose="02010600030101010101" pitchFamily="2" charset="-122"/>
              </a:rPr>
              <a:t>汉语一般通过诗歌押韵、形声字声旁（谐声偏旁）等探索古音的痕迹</a:t>
            </a:r>
            <a:endParaRPr lang="en-US" altLang="zh-CN" sz="2800"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氓之蚩</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蚩</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，抱布贸</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丝</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。匪来贸</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丝</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，来即我</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谋</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。送子涉</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淇</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，至于顿</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丘</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。匪我愆</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期</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，子无良</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媒</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。将子无怒，秋以为</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期</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。（上古之部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[ə]</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有女同</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车</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，颜如舜</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华</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。将翱将翔，佩玉琼</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琚</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。彼美孟姜，洵美且</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都</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。（上古鱼部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黄鸟黄鸟，无集于</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桑</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，无啄我</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粱</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。此邦之人，不可与</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明</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。言旋言归，复我诸</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兄</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。（上古阳部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家临九江水，来去九江</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侧</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。同是长干人，自小不相</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识</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。（中古职韵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[ək]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前不见古人，后不见来</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者</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念天地之悠悠，独怆然而涕</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下</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。（中古麻韵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风急天高猿啸</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哀</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，渚清沙白鸟飞</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回</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。无边落木萧萧下，不尽长江滚滚</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来</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。万里悲秋常作客，百年多病独登</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。艰难苦恨繁霜鬓，潦倒新停浊酒</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杯</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。（中古灰韵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ɒi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向晚意不适，驱车登古</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原</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。夕阳无限好，只是近黄</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昏</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。（中古元韵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ɐn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   潘</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，番声；盆，分声；铺，甫声：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声母上古归</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汝，女声；芮，内声；仍，乃声：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声母上古归</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49202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7D8F8F97-EBB0-9591-52A4-CAA632F5CF2F}"/>
              </a:ext>
            </a:extLst>
          </p:cNvPr>
          <p:cNvSpPr>
            <a:spLocks noGrp="1"/>
          </p:cNvSpPr>
          <p:nvPr>
            <p:ph idx="1"/>
          </p:nvPr>
        </p:nvSpPr>
        <p:spPr>
          <a:xfrm>
            <a:off x="463118" y="683581"/>
            <a:ext cx="11265763" cy="5619565"/>
          </a:xfrm>
        </p:spPr>
        <p:txBody>
          <a:bodyPr>
            <a:normAutofit/>
          </a:bodyPr>
          <a:lstStyle/>
          <a:p>
            <a:r>
              <a:rPr lang="zh-CN" altLang="en-US" sz="2800" dirty="0">
                <a:latin typeface="宋体" panose="02010600030101010101" pitchFamily="2" charset="-122"/>
                <a:ea typeface="宋体" panose="02010600030101010101" pitchFamily="2" charset="-122"/>
              </a:rPr>
              <a:t>汉语词汇从单音节到复音节，是由于音节结构的简化（浊音清化，复辅音消失，辅音韵尾消失等），同音词增多，为保持语言符号的区别性，汉语词汇走上了双音化的道路。</a:t>
            </a:r>
            <a:endParaRPr lang="en-US" altLang="zh-CN" sz="2800"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赵元任</a:t>
            </a:r>
            <a:r>
              <a:rPr lang="en-US" altLang="zh-CN" sz="2400" b="0" i="0" dirty="0">
                <a:solidFill>
                  <a:srgbClr val="333333"/>
                </a:solidFill>
                <a:effectLst/>
                <a:latin typeface="楷体" panose="02010609060101010101" pitchFamily="49" charset="-122"/>
                <a:ea typeface="楷体" panose="02010609060101010101" pitchFamily="49" charset="-122"/>
              </a:rPr>
              <a:t>《</a:t>
            </a:r>
            <a:r>
              <a:rPr lang="zh-CN" altLang="en-US" sz="2400" b="0" i="0" dirty="0">
                <a:solidFill>
                  <a:srgbClr val="333333"/>
                </a:solidFill>
                <a:effectLst/>
                <a:latin typeface="楷体" panose="02010609060101010101" pitchFamily="49" charset="-122"/>
                <a:ea typeface="楷体" panose="02010609060101010101" pitchFamily="49" charset="-122"/>
              </a:rPr>
              <a:t>施氏食狮史</a:t>
            </a:r>
            <a:r>
              <a:rPr lang="en-US" altLang="zh-CN" sz="2400" b="0" i="0" dirty="0">
                <a:solidFill>
                  <a:srgbClr val="333333"/>
                </a:solidFill>
                <a:effectLst/>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宋体" panose="02010600030101010101" pitchFamily="2" charset="-122"/>
                <a:ea typeface="宋体" panose="02010600030101010101" pitchFamily="2" charset="-122"/>
              </a:rPr>
              <a:t>   </a:t>
            </a:r>
            <a:r>
              <a:rPr lang="zh-CN" altLang="en-US" sz="2400" dirty="0">
                <a:latin typeface="楷体" panose="02010609060101010101" pitchFamily="49" charset="-122"/>
                <a:ea typeface="楷体" panose="02010609060101010101" pitchFamily="49" charset="-122"/>
              </a:rPr>
              <a:t>石  室 诗 士 施 氏，嗜狮，誓  食  十 狮。施 氏 时 时 适 市 视狮</a:t>
            </a:r>
            <a:r>
              <a:rPr lang="en-US" altLang="zh-CN" sz="2400" dirty="0">
                <a:latin typeface="楷体" panose="02010609060101010101" pitchFamily="49" charset="-122"/>
                <a:ea typeface="楷体" panose="02010609060101010101" pitchFamily="49" charset="-122"/>
              </a:rPr>
              <a:t>……</a:t>
            </a:r>
          </a:p>
          <a:p>
            <a:pPr marL="0" indent="0">
              <a:buNone/>
            </a:pP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ʑiɛk</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ɕiĕt</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ɕiə</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ʤiə</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ɕie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ʑie</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ʑi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ʃi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ʑiɛi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ʥiək</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ʑiəp</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ʃi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ɕie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ʑie</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ʑiə</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ʑiə</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ɕiɛk</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ʑiə</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ʑi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 </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ʃi</a:t>
            </a: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p>
          <a:p>
            <a:pPr marL="0" indent="0">
              <a:buNone/>
            </a:pPr>
            <a:r>
              <a:rPr lang="zh-CN" altLang="en-US" sz="2400" dirty="0">
                <a:latin typeface="楷体" panose="02010609060101010101" pitchFamily="49" charset="-122"/>
                <a:ea typeface="楷体" panose="02010609060101010101" pitchFamily="49" charset="-122"/>
                <a:cs typeface="IpaP" panose="02000500070000020004" pitchFamily="2" charset="-122"/>
                <a:sym typeface="IpaP" panose="02000500070000020004" pitchFamily="2" charset="-122"/>
              </a:rPr>
              <a:t>  有一个诗人姓施，住在一个石头屋子里，他喜欢吃狮子，发誓要吃掉十头狮子。</a:t>
            </a:r>
            <a:r>
              <a:rPr lang="zh-CN" altLang="en-US" sz="2400" dirty="0">
                <a:latin typeface="楷体" panose="02010609060101010101" pitchFamily="49" charset="-122"/>
                <a:ea typeface="楷体" panose="02010609060101010101" pitchFamily="49" charset="-122"/>
              </a:rPr>
              <a:t>施</a:t>
            </a:r>
            <a:r>
              <a:rPr lang="zh-CN" altLang="en-US" sz="2400" dirty="0">
                <a:latin typeface="楷体" panose="02010609060101010101" pitchFamily="49" charset="-122"/>
                <a:ea typeface="楷体" panose="02010609060101010101" pitchFamily="49" charset="-122"/>
                <a:cs typeface="IpaP" panose="02000500070000020004" pitchFamily="2" charset="-122"/>
                <a:sym typeface="IpaP" panose="02000500070000020004" pitchFamily="2" charset="-122"/>
              </a:rPr>
              <a:t>先生经常去市场寻找狮子</a:t>
            </a:r>
            <a:r>
              <a:rPr lang="en-US" altLang="zh-CN" sz="2400" dirty="0">
                <a:latin typeface="楷体" panose="02010609060101010101" pitchFamily="49" charset="-122"/>
                <a:ea typeface="楷体" panose="02010609060101010101" pitchFamily="49" charset="-122"/>
                <a:cs typeface="IpaP" panose="02000500070000020004" pitchFamily="2" charset="-122"/>
                <a:sym typeface="IpaP" panose="02000500070000020004" pitchFamily="2" charset="-122"/>
              </a:rPr>
              <a:t>……</a:t>
            </a:r>
          </a:p>
          <a:p>
            <a:endParaRPr lang="zh-CN" altLang="en-US" sz="2400" dirty="0">
              <a:latin typeface="楷体" panose="02010609060101010101" pitchFamily="49" charset="-122"/>
              <a:ea typeface="楷体" panose="02010609060101010101" pitchFamily="49" charset="-122"/>
              <a:cs typeface="IpaP" panose="02000500070000020004" pitchFamily="2" charset="-122"/>
              <a:sym typeface="IpaP" panose="02000500070000020004" pitchFamily="2" charset="-122"/>
            </a:endParaRPr>
          </a:p>
        </p:txBody>
      </p:sp>
    </p:spTree>
    <p:extLst>
      <p:ext uri="{BB962C8B-B14F-4D97-AF65-F5344CB8AC3E}">
        <p14:creationId xmlns:p14="http://schemas.microsoft.com/office/powerpoint/2010/main" val="100782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6750" y="552450"/>
            <a:ext cx="10687050" cy="5624513"/>
          </a:xfrm>
        </p:spPr>
        <p:txBody>
          <a:bodyPr/>
          <a:lstStyle/>
          <a:p>
            <a:r>
              <a:rPr lang="zh-CN" altLang="en-US" dirty="0" smtClean="0"/>
              <a:t>借音：</a:t>
            </a:r>
            <a:endParaRPr lang="en-US" altLang="zh-CN" dirty="0" smtClean="0"/>
          </a:p>
          <a:p>
            <a:r>
              <a:rPr lang="zh-CN" altLang="en-US" dirty="0">
                <a:latin typeface="宋体" panose="02010600030101010101" pitchFamily="2" charset="-122"/>
                <a:cs typeface="Times New Roman" panose="02020603050405020304" pitchFamily="18" charset="0"/>
              </a:rPr>
              <a:t>梵汉对音</a:t>
            </a:r>
            <a:endParaRPr lang="en-US" altLang="zh-CN" dirty="0">
              <a:latin typeface="宋体" panose="02010600030101010101" pitchFamily="2" charset="-122"/>
              <a:cs typeface="Times New Roman" panose="02020603050405020304" pitchFamily="18" charset="0"/>
            </a:endParaRPr>
          </a:p>
          <a:p>
            <a:pPr marL="0" indent="0">
              <a:buNone/>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佛陀：</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buddha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。佛大致读</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bud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，陀大致读</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dha</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菩提：</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bodhi</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。菩大致读</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bo</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，提大致读</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dhi</a:t>
            </a:r>
            <a:endParaRPr lang="en-US" altLang="zh-CN" dirty="0">
              <a:latin typeface="宋体" panose="02010600030101010101" pitchFamily="2" charset="-122"/>
              <a:cs typeface="Times New Roman" panose="02020603050405020304" pitchFamily="18" charset="0"/>
            </a:endParaRPr>
          </a:p>
          <a:p>
            <a:r>
              <a:rPr lang="zh-CN" altLang="en-US" dirty="0">
                <a:latin typeface="宋体" panose="02010600030101010101" pitchFamily="2" charset="-122"/>
                <a:cs typeface="Times New Roman" panose="02020603050405020304" pitchFamily="18" charset="0"/>
              </a:rPr>
              <a:t>域外汉字音</a:t>
            </a:r>
            <a:endParaRPr lang="en-US" altLang="zh-CN" dirty="0">
              <a:latin typeface="宋体" panose="02010600030101010101" pitchFamily="2" charset="-122"/>
              <a:cs typeface="Times New Roman" panose="02020603050405020304" pitchFamily="18" charset="0"/>
            </a:endParaRPr>
          </a:p>
          <a:p>
            <a:endParaRPr lang="en-US" altLang="zh-CN" sz="3200" dirty="0">
              <a:latin typeface="宋体" panose="02010600030101010101" pitchFamily="2" charset="-122"/>
              <a:cs typeface="Times New Roman" panose="02020603050405020304" pitchFamily="18" charset="0"/>
            </a:endParaRPr>
          </a:p>
          <a:p>
            <a:pPr marL="0" indent="0">
              <a:buNone/>
            </a:pPr>
            <a:endParaRPr lang="en-US" altLang="zh-CN" sz="3200" dirty="0">
              <a:latin typeface="宋体" panose="02010600030101010101" pitchFamily="2" charset="-122"/>
              <a:cs typeface="Times New Roman" panose="02020603050405020304" pitchFamily="18" charset="0"/>
            </a:endParaRPr>
          </a:p>
          <a:p>
            <a:pPr marL="0" indent="0">
              <a:buNone/>
            </a:pPr>
            <a:endParaRPr lang="en-US" altLang="zh-CN" sz="3200" dirty="0">
              <a:latin typeface="宋体" panose="02010600030101010101" pitchFamily="2" charset="-122"/>
              <a:cs typeface="Times New Roman" panose="02020603050405020304" pitchFamily="18" charset="0"/>
            </a:endParaRPr>
          </a:p>
          <a:p>
            <a:pPr marL="0" indent="0">
              <a:buNone/>
            </a:pPr>
            <a:endParaRPr lang="en-US" altLang="zh-CN" dirty="0" smtClean="0"/>
          </a:p>
          <a:p>
            <a:endParaRPr lang="en-US" altLang="zh-CN" dirty="0"/>
          </a:p>
          <a:p>
            <a:endParaRPr lang="zh-CN" altLang="en-US" dirty="0"/>
          </a:p>
        </p:txBody>
      </p:sp>
      <p:pic>
        <p:nvPicPr>
          <p:cNvPr id="2" name="图片 1"/>
          <p:cNvPicPr>
            <a:picLocks noChangeAspect="1"/>
          </p:cNvPicPr>
          <p:nvPr/>
        </p:nvPicPr>
        <p:blipFill>
          <a:blip r:embed="rId2"/>
          <a:stretch>
            <a:fillRect/>
          </a:stretch>
        </p:blipFill>
        <p:spPr>
          <a:xfrm>
            <a:off x="813104" y="3672823"/>
            <a:ext cx="9723963" cy="1560711"/>
          </a:xfrm>
          <a:prstGeom prst="rect">
            <a:avLst/>
          </a:prstGeom>
        </p:spPr>
      </p:pic>
    </p:spTree>
    <p:extLst>
      <p:ext uri="{BB962C8B-B14F-4D97-AF65-F5344CB8AC3E}">
        <p14:creationId xmlns:p14="http://schemas.microsoft.com/office/powerpoint/2010/main" val="761128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二、语音</a:t>
            </a:r>
            <a:r>
              <a:rPr lang="zh-CN" altLang="en-US" dirty="0" smtClean="0"/>
              <a:t>演变的规律性</a:t>
            </a:r>
            <a:endParaRPr lang="zh-CN" altLang="en-US" dirty="0"/>
          </a:p>
        </p:txBody>
      </p:sp>
      <p:sp>
        <p:nvSpPr>
          <p:cNvPr id="3" name="内容占位符 2"/>
          <p:cNvSpPr>
            <a:spLocks noGrp="1"/>
          </p:cNvSpPr>
          <p:nvPr>
            <p:ph idx="1"/>
          </p:nvPr>
        </p:nvSpPr>
        <p:spPr>
          <a:xfrm>
            <a:off x="838200" y="1485900"/>
            <a:ext cx="11252200" cy="4914900"/>
          </a:xfrm>
        </p:spPr>
        <p:txBody>
          <a:bodyPr>
            <a:normAutofit/>
          </a:bodyPr>
          <a:lstStyle/>
          <a:p>
            <a:pPr marL="0" indent="0">
              <a:buNone/>
            </a:pPr>
            <a:r>
              <a:rPr lang="zh-CN" altLang="en-US" dirty="0" smtClean="0"/>
              <a:t>（</a:t>
            </a:r>
            <a:r>
              <a:rPr lang="en-US" altLang="zh-CN" dirty="0" smtClean="0"/>
              <a:t>1</a:t>
            </a:r>
            <a:r>
              <a:rPr lang="zh-CN" altLang="en-US" dirty="0" smtClean="0"/>
              <a:t>）条件式</a:t>
            </a:r>
            <a:r>
              <a:rPr lang="zh-CN" altLang="en-US" dirty="0" smtClean="0"/>
              <a:t>音变：符合条件的语音，要变一起变。</a:t>
            </a:r>
            <a:endParaRPr lang="en-US" altLang="zh-CN" dirty="0" smtClean="0"/>
          </a:p>
          <a:p>
            <a:pPr marL="0" indent="0">
              <a:buNone/>
            </a:pPr>
            <a:r>
              <a:rPr lang="zh-CN" altLang="en-US" dirty="0" smtClean="0"/>
              <a:t>古全浊声母的演变：</a:t>
            </a:r>
            <a:endParaRPr lang="en-US" altLang="zh-CN" dirty="0" smtClean="0"/>
          </a:p>
          <a:p>
            <a:pPr marL="0" indent="0">
              <a:buNone/>
            </a:pPr>
            <a:r>
              <a:rPr lang="zh-CN" altLang="en-US" dirty="0" smtClean="0">
                <a:latin typeface="楷体" panose="02010609060101010101" pitchFamily="49" charset="-122"/>
                <a:ea typeface="楷体" panose="02010609060101010101" pitchFamily="49" charset="-122"/>
              </a:rPr>
              <a:t>客赣方言：全部送气；</a:t>
            </a:r>
            <a:endParaRPr lang="en-US" altLang="zh-CN" dirty="0" smtClean="0">
              <a:latin typeface="楷体" panose="02010609060101010101" pitchFamily="49" charset="-122"/>
              <a:ea typeface="楷体" panose="02010609060101010101" pitchFamily="49" charset="-122"/>
            </a:endParaRPr>
          </a:p>
          <a:p>
            <a:pPr marL="0" indent="0">
              <a:buNone/>
            </a:pPr>
            <a:r>
              <a:rPr lang="zh-CN" altLang="en-US" dirty="0" smtClean="0">
                <a:latin typeface="楷体" panose="02010609060101010101" pitchFamily="49" charset="-122"/>
                <a:ea typeface="楷体" panose="02010609060101010101" pitchFamily="49" charset="-122"/>
              </a:rPr>
              <a:t>平话：全部不送气；</a:t>
            </a:r>
            <a:endParaRPr lang="en-US" altLang="zh-CN" dirty="0" smtClean="0">
              <a:latin typeface="楷体" panose="02010609060101010101" pitchFamily="49" charset="-122"/>
              <a:ea typeface="楷体" panose="02010609060101010101" pitchFamily="49" charset="-122"/>
            </a:endParaRPr>
          </a:p>
          <a:p>
            <a:pPr marL="0" indent="0">
              <a:buNone/>
            </a:pPr>
            <a:r>
              <a:rPr lang="zh-CN" altLang="en-US" dirty="0" smtClean="0">
                <a:latin typeface="楷体" panose="02010609060101010101" pitchFamily="49" charset="-122"/>
                <a:ea typeface="楷体" panose="02010609060101010101" pitchFamily="49" charset="-122"/>
              </a:rPr>
              <a:t>湘语：舒声不送气，入声或送气或不送气；</a:t>
            </a:r>
            <a:endParaRPr lang="en-US" altLang="zh-CN" dirty="0" smtClean="0">
              <a:latin typeface="楷体" panose="02010609060101010101" pitchFamily="49" charset="-122"/>
              <a:ea typeface="楷体" panose="02010609060101010101" pitchFamily="49" charset="-122"/>
            </a:endParaRPr>
          </a:p>
          <a:p>
            <a:endParaRPr lang="en-US" altLang="zh-CN" dirty="0" smtClean="0"/>
          </a:p>
          <a:p>
            <a:pPr marL="0" indent="0">
              <a:buNone/>
            </a:pPr>
            <a:r>
              <a:rPr lang="zh-CN" altLang="en-US" dirty="0" smtClean="0"/>
              <a:t>（</a:t>
            </a:r>
            <a:r>
              <a:rPr lang="en-US" altLang="zh-CN" dirty="0" smtClean="0"/>
              <a:t>2</a:t>
            </a:r>
            <a:r>
              <a:rPr lang="zh-CN" altLang="en-US" dirty="0" smtClean="0"/>
              <a:t>）扩散式</a:t>
            </a:r>
            <a:r>
              <a:rPr lang="zh-CN" altLang="en-US" dirty="0" smtClean="0"/>
              <a:t>音变：在同一条件下的语音，有些先变，有些后变。吴语中的</a:t>
            </a:r>
            <a:r>
              <a:rPr lang="en-US" altLang="zh-CN" dirty="0" err="1" smtClean="0"/>
              <a:t>dʑ</a:t>
            </a:r>
            <a:r>
              <a:rPr lang="en-US" altLang="zh-CN" dirty="0" smtClean="0"/>
              <a:t>- ʑ; </a:t>
            </a:r>
            <a:r>
              <a:rPr lang="en-US" altLang="zh-CN" dirty="0" err="1" smtClean="0"/>
              <a:t>dz</a:t>
            </a:r>
            <a:r>
              <a:rPr lang="en-US" altLang="zh-CN" dirty="0" smtClean="0"/>
              <a:t>-z</a:t>
            </a:r>
            <a:r>
              <a:rPr lang="zh-CN" altLang="en-US" dirty="0" smtClean="0"/>
              <a:t>的变化</a:t>
            </a:r>
            <a:r>
              <a:rPr lang="zh-CN" altLang="en-US" dirty="0" smtClean="0"/>
              <a:t>。</a:t>
            </a:r>
            <a:endParaRPr lang="en-US" altLang="zh-CN" dirty="0" smtClean="0"/>
          </a:p>
          <a:p>
            <a:pPr marL="0" indent="0">
              <a:buNone/>
            </a:pPr>
            <a:endParaRPr lang="en-US" altLang="zh-CN" dirty="0" smtClean="0"/>
          </a:p>
        </p:txBody>
      </p:sp>
      <p:sp>
        <p:nvSpPr>
          <p:cNvPr id="4" name="左大括号 3"/>
          <p:cNvSpPr/>
          <p:nvPr/>
        </p:nvSpPr>
        <p:spPr>
          <a:xfrm>
            <a:off x="645886" y="1908402"/>
            <a:ext cx="192314" cy="338931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文本框 4"/>
          <p:cNvSpPr txBox="1"/>
          <p:nvPr/>
        </p:nvSpPr>
        <p:spPr>
          <a:xfrm>
            <a:off x="0" y="2430917"/>
            <a:ext cx="615553" cy="1966912"/>
          </a:xfrm>
          <a:prstGeom prst="rect">
            <a:avLst/>
          </a:prstGeom>
          <a:noFill/>
        </p:spPr>
        <p:txBody>
          <a:bodyPr vert="eaVert" wrap="square" rtlCol="0">
            <a:spAutoFit/>
          </a:bodyPr>
          <a:lstStyle/>
          <a:p>
            <a:r>
              <a:rPr lang="zh-CN" altLang="en-US" sz="2800" dirty="0" smtClean="0"/>
              <a:t>自源音变</a:t>
            </a:r>
            <a:endParaRPr lang="zh-CN" altLang="en-US" sz="2800" dirty="0"/>
          </a:p>
        </p:txBody>
      </p:sp>
      <p:pic>
        <p:nvPicPr>
          <p:cNvPr id="8" name="图片 7"/>
          <p:cNvPicPr>
            <a:picLocks noChangeAspect="1"/>
          </p:cNvPicPr>
          <p:nvPr/>
        </p:nvPicPr>
        <p:blipFill>
          <a:blip r:embed="rId2"/>
          <a:stretch>
            <a:fillRect/>
          </a:stretch>
        </p:blipFill>
        <p:spPr>
          <a:xfrm>
            <a:off x="7496793" y="1908402"/>
            <a:ext cx="4695207" cy="2376000"/>
          </a:xfrm>
          <a:prstGeom prst="rect">
            <a:avLst/>
          </a:prstGeom>
        </p:spPr>
      </p:pic>
    </p:spTree>
    <p:extLst>
      <p:ext uri="{BB962C8B-B14F-4D97-AF65-F5344CB8AC3E}">
        <p14:creationId xmlns:p14="http://schemas.microsoft.com/office/powerpoint/2010/main" val="273411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390936" y="3076619"/>
            <a:ext cx="10230408" cy="1620000"/>
          </a:xfrm>
          <a:prstGeom prst="rect">
            <a:avLst/>
          </a:prstGeom>
        </p:spPr>
      </p:pic>
      <p:pic>
        <p:nvPicPr>
          <p:cNvPr id="5" name="图片 4"/>
          <p:cNvPicPr>
            <a:picLocks noChangeAspect="1"/>
          </p:cNvPicPr>
          <p:nvPr/>
        </p:nvPicPr>
        <p:blipFill>
          <a:blip r:embed="rId3"/>
          <a:stretch>
            <a:fillRect/>
          </a:stretch>
        </p:blipFill>
        <p:spPr>
          <a:xfrm>
            <a:off x="641063" y="2849371"/>
            <a:ext cx="749873" cy="1847248"/>
          </a:xfrm>
          <a:prstGeom prst="rect">
            <a:avLst/>
          </a:prstGeom>
        </p:spPr>
      </p:pic>
      <p:sp>
        <p:nvSpPr>
          <p:cNvPr id="6" name="矩形 5"/>
          <p:cNvSpPr/>
          <p:nvPr/>
        </p:nvSpPr>
        <p:spPr>
          <a:xfrm>
            <a:off x="1603375" y="2313662"/>
            <a:ext cx="2880917" cy="523220"/>
          </a:xfrm>
          <a:prstGeom prst="rect">
            <a:avLst/>
          </a:prstGeom>
        </p:spPr>
        <p:txBody>
          <a:bodyPr wrap="none">
            <a:spAutoFit/>
          </a:bodyPr>
          <a:lstStyle/>
          <a:p>
            <a:r>
              <a:rPr lang="zh-CN" altLang="en-US" sz="2800" dirty="0"/>
              <a:t>（</a:t>
            </a:r>
            <a:r>
              <a:rPr lang="en-US" altLang="zh-CN" sz="2800" dirty="0"/>
              <a:t>3</a:t>
            </a:r>
            <a:r>
              <a:rPr lang="zh-CN" altLang="en-US" sz="2800" dirty="0"/>
              <a:t>）文白异读。</a:t>
            </a:r>
            <a:endParaRPr lang="zh-CN" altLang="en-US" sz="2800" dirty="0"/>
          </a:p>
        </p:txBody>
      </p:sp>
    </p:spTree>
    <p:extLst>
      <p:ext uri="{BB962C8B-B14F-4D97-AF65-F5344CB8AC3E}">
        <p14:creationId xmlns:p14="http://schemas.microsoft.com/office/powerpoint/2010/main" val="30791388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3686" y="649968"/>
            <a:ext cx="10515600" cy="4351338"/>
          </a:xfrm>
        </p:spPr>
        <p:txBody>
          <a:bodyPr>
            <a:normAutofit fontScale="85000" lnSpcReduction="20000"/>
          </a:bodyPr>
          <a:lstStyle/>
          <a:p>
            <a:pPr algn="just">
              <a:lnSpc>
                <a:spcPct val="115000"/>
              </a:lnSpc>
            </a:pPr>
            <a:r>
              <a:rPr lang="zh-CN" altLang="en-US" b="1" noProof="1"/>
              <a:t>语音变化的规律性有三个明显的特点：</a:t>
            </a:r>
          </a:p>
          <a:p>
            <a:pPr marL="0" indent="0" algn="just">
              <a:lnSpc>
                <a:spcPct val="115000"/>
              </a:lnSpc>
              <a:buNone/>
            </a:pPr>
            <a:r>
              <a:rPr lang="zh-CN" altLang="en-US" b="1" noProof="1">
                <a:latin typeface="楷体" panose="02010609060101010101" pitchFamily="49" charset="-122"/>
                <a:ea typeface="楷体" panose="02010609060101010101" pitchFamily="49" charset="-122"/>
              </a:rPr>
              <a:t>1.条件性。变化有一定条件的</a:t>
            </a:r>
            <a:r>
              <a:rPr lang="zh-CN" altLang="en-US" b="1" noProof="1">
                <a:latin typeface="楷体" panose="02010609060101010101" pitchFamily="49" charset="-122"/>
                <a:ea typeface="楷体" panose="02010609060101010101" pitchFamily="49" charset="-122"/>
              </a:rPr>
              <a:t>限制</a:t>
            </a:r>
            <a:r>
              <a:rPr lang="zh-CN" altLang="en-US" b="1" noProof="1" smtClean="0">
                <a:latin typeface="楷体" panose="02010609060101010101" pitchFamily="49" charset="-122"/>
                <a:ea typeface="楷体" panose="02010609060101010101" pitchFamily="49" charset="-122"/>
              </a:rPr>
              <a:t>。</a:t>
            </a:r>
            <a:endParaRPr lang="en-US" altLang="zh-CN" b="1" noProof="1" smtClean="0">
              <a:latin typeface="楷体" panose="02010609060101010101" pitchFamily="49" charset="-122"/>
              <a:ea typeface="楷体" panose="02010609060101010101" pitchFamily="49" charset="-122"/>
            </a:endParaRPr>
          </a:p>
          <a:p>
            <a:pPr marL="0" indent="0" algn="just">
              <a:lnSpc>
                <a:spcPct val="115000"/>
              </a:lnSpc>
              <a:buNone/>
            </a:pPr>
            <a:endParaRPr lang="zh-CN" altLang="en-US" b="1" noProof="1">
              <a:latin typeface="楷体" panose="02010609060101010101" pitchFamily="49" charset="-122"/>
              <a:ea typeface="楷体" panose="02010609060101010101" pitchFamily="49" charset="-122"/>
            </a:endParaRPr>
          </a:p>
          <a:p>
            <a:pPr marL="0" indent="0" algn="just">
              <a:lnSpc>
                <a:spcPct val="115000"/>
              </a:lnSpc>
              <a:buNone/>
            </a:pPr>
            <a:r>
              <a:rPr lang="zh-CN" altLang="en-US" b="1" noProof="1">
                <a:latin typeface="楷体" panose="02010609060101010101" pitchFamily="49" charset="-122"/>
                <a:ea typeface="楷体" panose="02010609060101010101" pitchFamily="49" charset="-122"/>
              </a:rPr>
              <a:t>2.时间性。语音演变规律只在一段时期中起作用，超过这一时期，即使处于同样的条件也不会再遵循原来的规律发生语音</a:t>
            </a:r>
            <a:r>
              <a:rPr lang="zh-CN" altLang="en-US" b="1" noProof="1">
                <a:latin typeface="楷体" panose="02010609060101010101" pitchFamily="49" charset="-122"/>
                <a:ea typeface="楷体" panose="02010609060101010101" pitchFamily="49" charset="-122"/>
              </a:rPr>
              <a:t>变化</a:t>
            </a:r>
            <a:r>
              <a:rPr lang="zh-CN" altLang="en-US" b="1" noProof="1" smtClean="0">
                <a:latin typeface="楷体" panose="02010609060101010101" pitchFamily="49" charset="-122"/>
                <a:ea typeface="楷体" panose="02010609060101010101" pitchFamily="49" charset="-122"/>
              </a:rPr>
              <a:t>。</a:t>
            </a:r>
            <a:endParaRPr lang="en-US" altLang="zh-CN" b="1" noProof="1" smtClean="0">
              <a:latin typeface="楷体" panose="02010609060101010101" pitchFamily="49" charset="-122"/>
              <a:ea typeface="楷体" panose="02010609060101010101" pitchFamily="49" charset="-122"/>
            </a:endParaRPr>
          </a:p>
          <a:p>
            <a:pPr marL="0" indent="0" algn="just">
              <a:lnSpc>
                <a:spcPct val="115000"/>
              </a:lnSpc>
              <a:buNone/>
            </a:pPr>
            <a:endParaRPr lang="zh-CN" altLang="en-US" b="1" noProof="1">
              <a:latin typeface="楷体" panose="02010609060101010101" pitchFamily="49" charset="-122"/>
              <a:ea typeface="楷体" panose="02010609060101010101" pitchFamily="49" charset="-122"/>
            </a:endParaRPr>
          </a:p>
          <a:p>
            <a:pPr marL="0" indent="0" algn="just">
              <a:lnSpc>
                <a:spcPct val="115000"/>
              </a:lnSpc>
              <a:buNone/>
            </a:pPr>
            <a:r>
              <a:rPr lang="zh-CN" altLang="en-US" b="1" noProof="1">
                <a:latin typeface="楷体" panose="02010609060101010101" pitchFamily="49" charset="-122"/>
                <a:ea typeface="楷体" panose="02010609060101010101" pitchFamily="49" charset="-122"/>
              </a:rPr>
              <a:t>3.地域性。语音的演变只在一定的地域中进行。美国英语和英国英语有一个发音上的不同，这就是</a:t>
            </a:r>
            <a:r>
              <a:rPr lang="en-US" altLang="zh-CN" b="1" noProof="1">
                <a:latin typeface="楷体" panose="02010609060101010101" pitchFamily="49" charset="-122"/>
                <a:ea typeface="楷体" panose="02010609060101010101" pitchFamily="49" charset="-122"/>
              </a:rPr>
              <a:t>r</a:t>
            </a:r>
            <a:r>
              <a:rPr lang="zh-CN" altLang="en-US" b="1" noProof="1">
                <a:latin typeface="楷体" panose="02010609060101010101" pitchFamily="49" charset="-122"/>
                <a:ea typeface="楷体" panose="02010609060101010101" pitchFamily="49" charset="-122"/>
              </a:rPr>
              <a:t>在词中间时是否发音。例如</a:t>
            </a:r>
            <a:r>
              <a:rPr lang="en-US" altLang="zh-CN" b="1" noProof="1">
                <a:latin typeface="楷体" panose="02010609060101010101" pitchFamily="49" charset="-122"/>
                <a:ea typeface="楷体" panose="02010609060101010101" pitchFamily="49" charset="-122"/>
              </a:rPr>
              <a:t>fourth，</a:t>
            </a:r>
            <a:r>
              <a:rPr lang="zh-CN" altLang="en-US" b="1" noProof="1">
                <a:latin typeface="楷体" panose="02010609060101010101" pitchFamily="49" charset="-122"/>
                <a:ea typeface="楷体" panose="02010609060101010101" pitchFamily="49" charset="-122"/>
              </a:rPr>
              <a:t>英国人说成［</a:t>
            </a:r>
            <a:r>
              <a:rPr lang="en-US" altLang="zh-CN" b="1" noProof="1">
                <a:latin typeface="楷体" panose="02010609060101010101" pitchFamily="49" charset="-122"/>
                <a:ea typeface="楷体" panose="02010609060101010101" pitchFamily="49" charset="-122"/>
              </a:rPr>
              <a:t>f</a:t>
            </a:r>
            <a:r>
              <a:rPr lang="en-US" altLang="zh-CN" b="1" noProof="1">
                <a:latin typeface="楷体" panose="02010609060101010101" pitchFamily="49" charset="-122"/>
                <a:ea typeface="楷体" panose="02010609060101010101" pitchFamily="49" charset="-122"/>
                <a:sym typeface="IpaPanADD" panose="00000400000000000000" pitchFamily="2" charset="2"/>
              </a:rPr>
              <a:t></a:t>
            </a:r>
            <a:r>
              <a:rPr lang="en-US" altLang="zh-CN" b="1" noProof="1">
                <a:latin typeface="楷体" panose="02010609060101010101" pitchFamily="49" charset="-122"/>
                <a:ea typeface="楷体" panose="02010609060101010101" pitchFamily="49" charset="-122"/>
              </a:rPr>
              <a:t>］，r</a:t>
            </a:r>
            <a:r>
              <a:rPr lang="zh-CN" altLang="en-US" b="1" noProof="1">
                <a:latin typeface="楷体" panose="02010609060101010101" pitchFamily="49" charset="-122"/>
                <a:ea typeface="楷体" panose="02010609060101010101" pitchFamily="49" charset="-122"/>
              </a:rPr>
              <a:t>是不发音的；而按美国人的习惯应当发成［</a:t>
            </a:r>
            <a:r>
              <a:rPr lang="en-US" altLang="zh-CN" b="1" noProof="1">
                <a:latin typeface="楷体" panose="02010609060101010101" pitchFamily="49" charset="-122"/>
                <a:ea typeface="楷体" panose="02010609060101010101" pitchFamily="49" charset="-122"/>
              </a:rPr>
              <a:t>f</a:t>
            </a:r>
            <a:r>
              <a:rPr lang="en-US" altLang="zh-CN" b="1" noProof="1">
                <a:latin typeface="楷体" panose="02010609060101010101" pitchFamily="49" charset="-122"/>
                <a:ea typeface="楷体" panose="02010609060101010101" pitchFamily="49" charset="-122"/>
                <a:sym typeface="IpaPanADD" panose="00000400000000000000" pitchFamily="2" charset="2"/>
              </a:rPr>
              <a:t></a:t>
            </a:r>
            <a:r>
              <a:rPr lang="en-US" altLang="zh-CN" b="1" noProof="1">
                <a:latin typeface="楷体" panose="02010609060101010101" pitchFamily="49" charset="-122"/>
                <a:ea typeface="楷体" panose="02010609060101010101" pitchFamily="49" charset="-122"/>
              </a:rPr>
              <a:t>r</a:t>
            </a:r>
            <a:r>
              <a:rPr lang="en-US" altLang="zh-CN" b="1" noProof="1">
                <a:latin typeface="楷体" panose="02010609060101010101" pitchFamily="49" charset="-122"/>
                <a:ea typeface="楷体" panose="02010609060101010101" pitchFamily="49" charset="-122"/>
                <a:sym typeface="IpaPanADD" panose="00000400000000000000" pitchFamily="2" charset="2"/>
              </a:rPr>
              <a:t></a:t>
            </a:r>
            <a:r>
              <a:rPr lang="en-US" altLang="zh-CN" b="1" noProof="1">
                <a:latin typeface="楷体" panose="02010609060101010101" pitchFamily="49" charset="-122"/>
                <a:ea typeface="楷体" panose="02010609060101010101" pitchFamily="49" charset="-122"/>
              </a:rPr>
              <a:t>］，r</a:t>
            </a:r>
            <a:r>
              <a:rPr lang="zh-CN" altLang="en-US" b="1" noProof="1">
                <a:latin typeface="楷体" panose="02010609060101010101" pitchFamily="49" charset="-122"/>
                <a:ea typeface="楷体" panose="02010609060101010101" pitchFamily="49" charset="-122"/>
              </a:rPr>
              <a:t>要发［</a:t>
            </a:r>
            <a:r>
              <a:rPr lang="en-US" altLang="zh-CN" b="1" noProof="1">
                <a:latin typeface="楷体" panose="02010609060101010101" pitchFamily="49" charset="-122"/>
                <a:ea typeface="楷体" panose="02010609060101010101" pitchFamily="49" charset="-122"/>
              </a:rPr>
              <a:t>r］</a:t>
            </a:r>
            <a:r>
              <a:rPr lang="zh-CN" altLang="en-US" b="1" noProof="1">
                <a:latin typeface="楷体" panose="02010609060101010101" pitchFamily="49" charset="-122"/>
                <a:ea typeface="楷体" panose="02010609060101010101" pitchFamily="49" charset="-122"/>
              </a:rPr>
              <a:t>音</a:t>
            </a:r>
          </a:p>
          <a:p>
            <a:endParaRPr lang="zh-CN" altLang="en-US" dirty="0"/>
          </a:p>
        </p:txBody>
      </p:sp>
    </p:spTree>
    <p:extLst>
      <p:ext uri="{BB962C8B-B14F-4D97-AF65-F5344CB8AC3E}">
        <p14:creationId xmlns:p14="http://schemas.microsoft.com/office/powerpoint/2010/main" val="40041240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F0E08550-E538-79DC-51D9-817015571487}"/>
              </a:ext>
            </a:extLst>
          </p:cNvPr>
          <p:cNvSpPr>
            <a:spLocks noGrp="1"/>
          </p:cNvSpPr>
          <p:nvPr>
            <p:ph idx="1"/>
          </p:nvPr>
        </p:nvSpPr>
        <p:spPr>
          <a:xfrm>
            <a:off x="233363" y="665825"/>
            <a:ext cx="11725274" cy="6027937"/>
          </a:xfrm>
        </p:spPr>
        <p:txBody>
          <a:bodyPr>
            <a:normAutofit/>
          </a:bodyPr>
          <a:lstStyle/>
          <a:p>
            <a:pPr marL="0" indent="0">
              <a:buNone/>
            </a:pPr>
            <a:r>
              <a:rPr lang="zh-CN" altLang="en-US" sz="2800" dirty="0">
                <a:latin typeface="宋体" panose="02010600030101010101" pitchFamily="2" charset="-122"/>
                <a:ea typeface="宋体" panose="02010600030101010101" pitchFamily="2" charset="-122"/>
              </a:rPr>
              <a:t>（三）语音对应关系和历史比较法</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语音的历史演变有严整的规律性，这就使得差异之中存在着有规律性的对应关系。</a:t>
            </a:r>
            <a:endParaRPr lang="en-US" altLang="zh-CN" sz="2800" dirty="0">
              <a:latin typeface="宋体" panose="02010600030101010101" pitchFamily="2" charset="-122"/>
              <a:ea typeface="宋体" panose="02010600030101010101" pitchFamily="2" charset="-122"/>
            </a:endParaRPr>
          </a:p>
          <a:p>
            <a:pPr marL="0" indent="0">
              <a:buNone/>
            </a:pP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）汉语方言韵母：</a:t>
            </a:r>
            <a:endParaRPr lang="en-US" altLang="zh-CN" sz="26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    上海话</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ɔ</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与北京</a:t>
            </a:r>
            <a:endParaRPr lang="en-US" altLang="zh-CN" sz="26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话</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[au]</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对应；</a:t>
            </a:r>
            <a:endParaRPr lang="en-US" altLang="zh-CN" sz="26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    广州话</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6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ɔ</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与上海</a:t>
            </a:r>
            <a:endParaRPr lang="en-US" altLang="zh-CN" sz="26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话</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对应，与北京</a:t>
            </a:r>
            <a:endParaRPr lang="en-US" altLang="zh-CN" sz="26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话</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[o][</a:t>
            </a:r>
            <a:r>
              <a:rPr lang="en-US" altLang="zh-CN" sz="2600" dirty="0" err="1">
                <a:latin typeface="Times New Roman" panose="02020603050405020304" pitchFamily="18" charset="0"/>
                <a:ea typeface="楷体" panose="02010609060101010101" pitchFamily="49" charset="-122"/>
                <a:cs typeface="Times New Roman" panose="02020603050405020304" pitchFamily="18" charset="0"/>
              </a:rPr>
              <a:t>uo</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][ɤ]</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对应；</a:t>
            </a:r>
            <a:endParaRPr lang="en-US" altLang="zh-CN" sz="26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lang="en-US" altLang="zh-CN" sz="26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广州话</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600" dirty="0" err="1">
                <a:latin typeface="Times New Roman" panose="02020603050405020304" pitchFamily="18" charset="0"/>
                <a:ea typeface="楷体" panose="02010609060101010101" pitchFamily="49" charset="-122"/>
                <a:cs typeface="Times New Roman" panose="02020603050405020304" pitchFamily="18" charset="0"/>
              </a:rPr>
              <a:t>ou</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与上海话</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[ɔ][u]</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对应，其中与</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对应的仅有双唇、舌尖音。</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5" name="表格 4">
            <a:extLst>
              <a:ext uri="{FF2B5EF4-FFF2-40B4-BE49-F238E27FC236}">
                <a16:creationId xmlns:a16="http://schemas.microsoft.com/office/drawing/2014/main" xmlns="" id="{9E89FED0-270A-80FC-4BD6-670AF2F76A3B}"/>
              </a:ext>
            </a:extLst>
          </p:cNvPr>
          <p:cNvGraphicFramePr>
            <a:graphicFrameLocks noGrp="1"/>
          </p:cNvGraphicFramePr>
          <p:nvPr>
            <p:extLst/>
          </p:nvPr>
        </p:nvGraphicFramePr>
        <p:xfrm>
          <a:off x="3052762" y="1741921"/>
          <a:ext cx="9020175" cy="3644960"/>
        </p:xfrm>
        <a:graphic>
          <a:graphicData uri="http://schemas.openxmlformats.org/drawingml/2006/table">
            <a:tbl>
              <a:tblPr firstRow="1" bandRow="1"/>
              <a:tblGrid>
                <a:gridCol w="923925">
                  <a:extLst>
                    <a:ext uri="{9D8B030D-6E8A-4147-A177-3AD203B41FA5}">
                      <a16:colId xmlns:a16="http://schemas.microsoft.com/office/drawing/2014/main" xmlns="" val="2765837987"/>
                    </a:ext>
                  </a:extLst>
                </a:gridCol>
                <a:gridCol w="1228725">
                  <a:extLst>
                    <a:ext uri="{9D8B030D-6E8A-4147-A177-3AD203B41FA5}">
                      <a16:colId xmlns:a16="http://schemas.microsoft.com/office/drawing/2014/main" xmlns="" val="3160457763"/>
                    </a:ext>
                  </a:extLst>
                </a:gridCol>
                <a:gridCol w="933450">
                  <a:extLst>
                    <a:ext uri="{9D8B030D-6E8A-4147-A177-3AD203B41FA5}">
                      <a16:colId xmlns:a16="http://schemas.microsoft.com/office/drawing/2014/main" xmlns="" val="4133006386"/>
                    </a:ext>
                  </a:extLst>
                </a:gridCol>
                <a:gridCol w="942975">
                  <a:extLst>
                    <a:ext uri="{9D8B030D-6E8A-4147-A177-3AD203B41FA5}">
                      <a16:colId xmlns:a16="http://schemas.microsoft.com/office/drawing/2014/main" xmlns="" val="3657831377"/>
                    </a:ext>
                  </a:extLst>
                </a:gridCol>
                <a:gridCol w="923925">
                  <a:extLst>
                    <a:ext uri="{9D8B030D-6E8A-4147-A177-3AD203B41FA5}">
                      <a16:colId xmlns:a16="http://schemas.microsoft.com/office/drawing/2014/main" xmlns="" val="2366524075"/>
                    </a:ext>
                  </a:extLst>
                </a:gridCol>
                <a:gridCol w="962025">
                  <a:extLst>
                    <a:ext uri="{9D8B030D-6E8A-4147-A177-3AD203B41FA5}">
                      <a16:colId xmlns:a16="http://schemas.microsoft.com/office/drawing/2014/main" xmlns="" val="3540903429"/>
                    </a:ext>
                  </a:extLst>
                </a:gridCol>
                <a:gridCol w="3105150">
                  <a:extLst>
                    <a:ext uri="{9D8B030D-6E8A-4147-A177-3AD203B41FA5}">
                      <a16:colId xmlns:a16="http://schemas.microsoft.com/office/drawing/2014/main" xmlns="" val="18485758"/>
                    </a:ext>
                  </a:extLst>
                </a:gridCol>
              </a:tblGrid>
              <a:tr h="373157">
                <a:tc>
                  <a:txBody>
                    <a:bodyPr/>
                    <a:lstStyle/>
                    <a:p>
                      <a:pPr indent="127000" algn="ctr"/>
                      <a:r>
                        <a:rPr lang="zh-CN" sz="2400" b="1"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韵母</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b="1"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中古音</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b="1"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条件</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b="1" kern="120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北京</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b="1"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上海</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b="1"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广州</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b="1"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例字</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9118859"/>
                  </a:ext>
                </a:extLst>
              </a:tr>
              <a:tr h="449302">
                <a:tc>
                  <a:txBody>
                    <a:bodyPr/>
                    <a:lstStyle/>
                    <a:p>
                      <a:pPr indent="127000" algn="ctr"/>
                      <a:r>
                        <a:rPr 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豪</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altLang="en-US"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2400" kern="12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ɑu</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sz="2400" kern="100" dirty="0">
                        <a:effectLst/>
                        <a:latin typeface="等线" panose="02010600030101010101" pitchFamily="2" charset="-122"/>
                        <a:ea typeface="等线" panose="02010600030101010101" pitchFamily="2" charset="-122"/>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en-US"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au</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en-US"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ɔ</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en-US" sz="2400" kern="12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ou</a:t>
                      </a:r>
                      <a:endParaRPr lang="zh-CN" sz="2400" kern="100" dirty="0">
                        <a:solidFill>
                          <a:srgbClr val="FF0000"/>
                        </a:solidFill>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褒毛刀劳早扫高号袄</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57291579"/>
                  </a:ext>
                </a:extLst>
              </a:tr>
              <a:tr h="364434">
                <a:tc rowSpan="3">
                  <a:txBody>
                    <a:bodyPr/>
                    <a:lstStyle/>
                    <a:p>
                      <a:pPr indent="127000" algn="ctr"/>
                      <a:r>
                        <a:rPr lang="zh-CN" sz="24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歌</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indent="127000" algn="ctr"/>
                      <a:r>
                        <a:rPr lang="zh-CN" altLang="en-US"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ɑ</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双唇</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en-US"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indent="127000" algn="ctr"/>
                      <a:r>
                        <a:rPr lang="en-US" sz="2400" kern="12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dirty="0">
                        <a:solidFill>
                          <a:srgbClr val="FF0000"/>
                        </a:solidFill>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indent="127000" algn="ctr"/>
                      <a:r>
                        <a:rPr lang="en-US" sz="24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ɔ</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波磨</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27153724"/>
                  </a:ext>
                </a:extLst>
              </a:tr>
              <a:tr h="364434">
                <a:tc vMerge="1">
                  <a:txBody>
                    <a:bodyPr/>
                    <a:lstStyle/>
                    <a:p>
                      <a:endParaRPr lang="zh-CN" altLang="en-US"/>
                    </a:p>
                  </a:txBody>
                  <a:tcPr/>
                </a:tc>
                <a:tc vMerge="1">
                  <a:txBody>
                    <a:bodyPr/>
                    <a:lstStyle/>
                    <a:p>
                      <a:endParaRPr lang="zh-CN" altLang="en-US"/>
                    </a:p>
                  </a:txBody>
                  <a:tcPr/>
                </a:tc>
                <a:tc>
                  <a:txBody>
                    <a:bodyPr/>
                    <a:lstStyle/>
                    <a:p>
                      <a:pPr indent="127000" algn="ctr"/>
                      <a:r>
                        <a:rPr lang="zh-CN" sz="2400" kern="120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舌尖</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en-US" sz="2400" kern="12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uo</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127000" algn="ctr"/>
                      <a:r>
                        <a:rPr lang="zh-CN" sz="24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多罗左梭</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24681658"/>
                  </a:ext>
                </a:extLst>
              </a:tr>
              <a:tr h="364434">
                <a:tc vMerge="1">
                  <a:txBody>
                    <a:bodyPr/>
                    <a:lstStyle/>
                    <a:p>
                      <a:endParaRPr lang="zh-CN" altLang="en-US"/>
                    </a:p>
                  </a:txBody>
                  <a:tcPr/>
                </a:tc>
                <a:tc vMerge="1">
                  <a:txBody>
                    <a:bodyPr/>
                    <a:lstStyle/>
                    <a:p>
                      <a:endParaRPr lang="zh-CN" altLang="en-US"/>
                    </a:p>
                  </a:txBody>
                  <a:tcPr/>
                </a:tc>
                <a:tc>
                  <a:txBody>
                    <a:bodyPr/>
                    <a:lstStyle/>
                    <a:p>
                      <a:pPr indent="127000" algn="ctr"/>
                      <a:r>
                        <a:rPr lang="zh-CN" sz="2400" kern="120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舌根</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en-US"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ɤ</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127000" algn="ctr"/>
                      <a:r>
                        <a:rPr 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歌河鹅</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12533091"/>
                  </a:ext>
                </a:extLst>
              </a:tr>
              <a:tr h="364434">
                <a:tc rowSpan="3">
                  <a:txBody>
                    <a:bodyPr/>
                    <a:lstStyle/>
                    <a:p>
                      <a:pPr indent="127000" algn="ctr"/>
                      <a:r>
                        <a:rPr 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indent="127000" algn="ctr"/>
                      <a:r>
                        <a:rPr lang="zh-CN" altLang="en-US"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2400" kern="12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uo</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kern="120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双唇</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indent="127000" algn="ctr"/>
                      <a:r>
                        <a:rPr lang="en-US" sz="24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indent="127000" algn="ctr"/>
                      <a:r>
                        <a:rPr lang="en-US" sz="2400" kern="12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dirty="0">
                        <a:solidFill>
                          <a:srgbClr val="FF0000"/>
                        </a:solidFill>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127000" algn="ctr"/>
                      <a:r>
                        <a:rPr lang="en-US" sz="2400" kern="12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ou</a:t>
                      </a:r>
                      <a:endParaRPr lang="zh-CN" sz="2400" kern="100" dirty="0">
                        <a:solidFill>
                          <a:srgbClr val="FF0000"/>
                        </a:solidFill>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补</a:t>
                      </a:r>
                      <a:r>
                        <a:rPr lang="zh-CN" altLang="en-US"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暮</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06499184"/>
                  </a:ext>
                </a:extLst>
              </a:tr>
              <a:tr h="364434">
                <a:tc vMerge="1">
                  <a:txBody>
                    <a:bodyPr/>
                    <a:lstStyle/>
                    <a:p>
                      <a:endParaRPr lang="zh-CN" altLang="en-US"/>
                    </a:p>
                  </a:txBody>
                  <a:tcPr/>
                </a:tc>
                <a:tc vMerge="1">
                  <a:txBody>
                    <a:bodyPr/>
                    <a:lstStyle/>
                    <a:p>
                      <a:endParaRPr lang="zh-CN" altLang="en-US"/>
                    </a:p>
                  </a:txBody>
                  <a:tcPr/>
                </a:tc>
                <a:tc>
                  <a:txBody>
                    <a:bodyPr/>
                    <a:lstStyle/>
                    <a:p>
                      <a:pPr indent="127000" algn="ctr"/>
                      <a:r>
                        <a:rPr lang="zh-CN" sz="2400" kern="120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舌尖</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127000" algn="ctr"/>
                      <a:r>
                        <a:rPr 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都卢租苏</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50487594"/>
                  </a:ext>
                </a:extLst>
              </a:tr>
              <a:tr h="364434">
                <a:tc vMerge="1">
                  <a:txBody>
                    <a:bodyPr/>
                    <a:lstStyle/>
                    <a:p>
                      <a:endParaRPr lang="zh-CN" altLang="en-US"/>
                    </a:p>
                  </a:txBody>
                  <a:tcPr/>
                </a:tc>
                <a:tc vMerge="1">
                  <a:txBody>
                    <a:bodyPr/>
                    <a:lstStyle/>
                    <a:p>
                      <a:endParaRPr lang="zh-CN" altLang="en-US"/>
                    </a:p>
                  </a:txBody>
                  <a:tcPr/>
                </a:tc>
                <a:tc>
                  <a:txBody>
                    <a:bodyPr/>
                    <a:lstStyle/>
                    <a:p>
                      <a:pPr indent="127000" algn="ctr"/>
                      <a:r>
                        <a:rPr lang="zh-CN" sz="2400" kern="120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舌根</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127000" algn="ctr"/>
                      <a:r>
                        <a:rPr lang="en-US" sz="24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r>
                        <a:rPr 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姑湖乌</a:t>
                      </a:r>
                      <a:endParaRPr lang="zh-CN" sz="2400" kern="100" dirty="0">
                        <a:effectLst/>
                        <a:latin typeface="Times New Roman" panose="02020603050405020304" pitchFamily="18" charset="0"/>
                        <a:ea typeface="宋体" panose="02010600030101010101" pitchFamily="2" charset="-122"/>
                        <a:cs typeface="Mangal" panose="02040503050203030202" pitchFamily="18" charset="0"/>
                      </a:endParaRPr>
                    </a:p>
                  </a:txBody>
                  <a:tcPr marL="89860" marR="89860" marT="44930" marB="44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54106478"/>
                  </a:ext>
                </a:extLst>
              </a:tr>
            </a:tbl>
          </a:graphicData>
        </a:graphic>
      </p:graphicFrame>
    </p:spTree>
    <p:extLst>
      <p:ext uri="{BB962C8B-B14F-4D97-AF65-F5344CB8AC3E}">
        <p14:creationId xmlns:p14="http://schemas.microsoft.com/office/powerpoint/2010/main" val="111177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5FCB14C1-D392-D6A1-4933-D7A694C16A63}"/>
              </a:ext>
            </a:extLst>
          </p:cNvPr>
          <p:cNvSpPr>
            <a:spLocks noGrp="1"/>
          </p:cNvSpPr>
          <p:nvPr>
            <p:ph idx="1"/>
          </p:nvPr>
        </p:nvSpPr>
        <p:spPr>
          <a:xfrm>
            <a:off x="131884" y="87923"/>
            <a:ext cx="11816861" cy="6708531"/>
          </a:xfrm>
        </p:spPr>
        <p:txBody>
          <a:bodyPr>
            <a:noAutofit/>
          </a:bodyPr>
          <a:lstStyle/>
          <a:p>
            <a:pPr marL="0" marR="0" lvl="0" indent="0" algn="l" defTabSz="914400" rtl="0" eaLnBrk="1" fontAlgn="auto" latinLnBrk="0" hangingPunct="1">
              <a:lnSpc>
                <a:spcPct val="120000"/>
              </a:lnSpc>
              <a:spcBef>
                <a:spcPts val="1000"/>
              </a:spcBef>
              <a:spcAft>
                <a:spcPts val="0"/>
              </a:spcAft>
              <a:buClr>
                <a:srgbClr val="B71E42"/>
              </a:buClr>
              <a:buSzPct val="100000"/>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）汉语方言声母：</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
                <a:srgbClr val="B71E42"/>
              </a:buClr>
              <a:buSzPct val="100000"/>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上海话</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与北京话</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对应；</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
                <a:srgbClr val="B71E42"/>
              </a:buClr>
              <a:buSzPct val="100000"/>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上海话</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pʰ</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与北京话</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pʰ</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对应；</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
                <a:srgbClr val="B71E42"/>
              </a:buClr>
              <a:buSzPct val="100000"/>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上海话</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仄声与北京话</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对应；</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
                <a:srgbClr val="B71E42"/>
              </a:buClr>
              <a:buSzPct val="100000"/>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上海话</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平声与北京话</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pʰ</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对应。</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
                <a:srgbClr val="B71E42"/>
              </a:buClr>
              <a:buSzPct val="100000"/>
              <a:buNone/>
              <a:tabLst/>
              <a:defRP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普通话的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t</a:t>
            </a:r>
            <a:r>
              <a:rPr lang="zh-CN" altLang="zh-CN" sz="2400" kern="100" dirty="0">
                <a:effectLst/>
                <a:latin typeface="Times New Roman" panose="02020603050405020304" pitchFamily="18" charset="0"/>
                <a:ea typeface="MS Mincho" panose="02020609040205080304" pitchFamily="49" charset="-128"/>
                <a:cs typeface="Times New Roman" panose="02020603050405020304" pitchFamily="18" charset="0"/>
              </a:rPr>
              <a:t>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与西安话的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[pf]</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对应。</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
                <a:srgbClr val="B71E42"/>
              </a:buClr>
              <a:buSzPct val="100000"/>
              <a:buNone/>
              <a:tabLst/>
              <a:defRPr/>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
                <a:srgbClr val="B71E42"/>
              </a:buClr>
              <a:buSzPct val="100000"/>
              <a:buNone/>
              <a:tabLst/>
              <a:defRPr/>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R="0" lvl="0" fontAlgn="auto">
              <a:spcAft>
                <a:spcPts val="0"/>
              </a:spcAft>
              <a:buClr>
                <a:srgbClr val="B71E42"/>
              </a:buClr>
              <a:buSzPct val="100000"/>
              <a:tabLst/>
              <a:defRPr/>
            </a:pPr>
            <a:r>
              <a:rPr lang="zh-CN" altLang="en-US" dirty="0">
                <a:latin typeface="宋体" panose="02010600030101010101" pitchFamily="2" charset="-122"/>
                <a:ea typeface="宋体" panose="02010600030101010101" pitchFamily="2" charset="-122"/>
              </a:rPr>
              <a:t>汉语方言间的语音对应关系是由语音演变的规律以及它所具有的特点（条件性、时间性和地区性）决定的。</a:t>
            </a:r>
          </a:p>
        </p:txBody>
      </p:sp>
      <p:pic>
        <p:nvPicPr>
          <p:cNvPr id="4" name="图片 3">
            <a:extLst>
              <a:ext uri="{FF2B5EF4-FFF2-40B4-BE49-F238E27FC236}">
                <a16:creationId xmlns:a16="http://schemas.microsoft.com/office/drawing/2014/main" xmlns="" id="{879EF12D-8639-A185-A113-C5FBDC83ABF6}"/>
              </a:ext>
            </a:extLst>
          </p:cNvPr>
          <p:cNvPicPr>
            <a:picLocks noChangeAspect="1"/>
          </p:cNvPicPr>
          <p:nvPr/>
        </p:nvPicPr>
        <p:blipFill>
          <a:blip r:embed="rId2"/>
          <a:stretch>
            <a:fillRect/>
          </a:stretch>
        </p:blipFill>
        <p:spPr>
          <a:xfrm>
            <a:off x="5298367" y="0"/>
            <a:ext cx="4124325" cy="3514725"/>
          </a:xfrm>
          <a:prstGeom prst="rect">
            <a:avLst/>
          </a:prstGeom>
        </p:spPr>
      </p:pic>
      <p:graphicFrame>
        <p:nvGraphicFramePr>
          <p:cNvPr id="5" name="表格 5">
            <a:extLst>
              <a:ext uri="{FF2B5EF4-FFF2-40B4-BE49-F238E27FC236}">
                <a16:creationId xmlns:a16="http://schemas.microsoft.com/office/drawing/2014/main" xmlns="" id="{AD2FE590-92E5-67E3-5853-6E83A43A8071}"/>
              </a:ext>
            </a:extLst>
          </p:cNvPr>
          <p:cNvGraphicFramePr>
            <a:graphicFrameLocks noGrp="1"/>
          </p:cNvGraphicFramePr>
          <p:nvPr>
            <p:extLst/>
          </p:nvPr>
        </p:nvGraphicFramePr>
        <p:xfrm>
          <a:off x="5236821" y="3673621"/>
          <a:ext cx="6096000" cy="19354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39938671"/>
                    </a:ext>
                  </a:extLst>
                </a:gridCol>
                <a:gridCol w="2032000">
                  <a:extLst>
                    <a:ext uri="{9D8B030D-6E8A-4147-A177-3AD203B41FA5}">
                      <a16:colId xmlns:a16="http://schemas.microsoft.com/office/drawing/2014/main" xmlns="" val="3801486024"/>
                    </a:ext>
                  </a:extLst>
                </a:gridCol>
                <a:gridCol w="2032000">
                  <a:extLst>
                    <a:ext uri="{9D8B030D-6E8A-4147-A177-3AD203B41FA5}">
                      <a16:colId xmlns:a16="http://schemas.microsoft.com/office/drawing/2014/main" xmlns="" val="37235873"/>
                    </a:ext>
                  </a:extLst>
                </a:gridCol>
              </a:tblGrid>
              <a:tr h="385494">
                <a:tc>
                  <a:txBody>
                    <a:bodyPr/>
                    <a:lstStyle/>
                    <a:p>
                      <a:pPr algn="ctr"/>
                      <a:r>
                        <a:rPr lang="zh-CN" altLang="en-US" sz="2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例字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普通话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宋体" panose="02010600030101010101" pitchFamily="2" charset="-122"/>
                          <a:ea typeface="宋体" panose="02010600030101010101" pitchFamily="2" charset="-122"/>
                          <a:cs typeface="Times New Roman" panose="02020603050405020304" pitchFamily="18" charset="0"/>
                        </a:rPr>
                        <a:t>西安话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352550455"/>
                  </a:ext>
                </a:extLst>
              </a:tr>
              <a:tr h="370840">
                <a:tc>
                  <a:txBody>
                    <a:bodyPr/>
                    <a:lstStyle/>
                    <a:p>
                      <a:pPr indent="127000" algn="ctr"/>
                      <a:r>
                        <a:rPr lang="zh-CN" sz="2400" kern="100" dirty="0">
                          <a:effectLst/>
                          <a:latin typeface="Times New Roman" panose="02020603050405020304" pitchFamily="18" charset="0"/>
                          <a:ea typeface="宋体" panose="02010600030101010101" pitchFamily="2" charset="-122"/>
                          <a:cs typeface="Times New Roman" panose="02020603050405020304" pitchFamily="18" charset="0"/>
                        </a:rPr>
                        <a:t>猪</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sz="2400"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ʂ</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pf</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484964543"/>
                  </a:ext>
                </a:extLst>
              </a:tr>
              <a:tr h="370840">
                <a:tc>
                  <a:txBody>
                    <a:bodyPr/>
                    <a:lstStyle/>
                    <a:p>
                      <a:pPr indent="127000" algn="ctr"/>
                      <a:r>
                        <a:rPr lang="zh-CN" sz="2400" kern="100" dirty="0">
                          <a:effectLst/>
                          <a:latin typeface="Times New Roman" panose="02020603050405020304" pitchFamily="18" charset="0"/>
                          <a:ea typeface="宋体" panose="02010600030101010101" pitchFamily="2" charset="-122"/>
                          <a:cs typeface="Times New Roman" panose="02020603050405020304" pitchFamily="18" charset="0"/>
                        </a:rPr>
                        <a:t>朱</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ʂ</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pf</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322708167"/>
                  </a:ext>
                </a:extLst>
              </a:tr>
              <a:tr h="370840">
                <a:tc>
                  <a:txBody>
                    <a:bodyPr/>
                    <a:lstStyle/>
                    <a:p>
                      <a:pPr indent="127000" algn="ct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蛛</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ʂ</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pf</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974029331"/>
                  </a:ext>
                </a:extLst>
              </a:tr>
              <a:tr h="192378">
                <a:tc>
                  <a:txBody>
                    <a:bodyPr/>
                    <a:lstStyle/>
                    <a:p>
                      <a:pPr indent="127000" algn="ctr"/>
                      <a:r>
                        <a:rPr lang="zh-CN" sz="2400" kern="100" dirty="0">
                          <a:effectLst/>
                          <a:latin typeface="Times New Roman" panose="02020603050405020304" pitchFamily="18" charset="0"/>
                          <a:ea typeface="宋体" panose="02010600030101010101" pitchFamily="2" charset="-122"/>
                          <a:cs typeface="Times New Roman" panose="02020603050405020304" pitchFamily="18" charset="0"/>
                        </a:rPr>
                        <a:t>诸</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ʂ</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pf</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u</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03127519"/>
                  </a:ext>
                </a:extLst>
              </a:tr>
            </a:tbl>
          </a:graphicData>
        </a:graphic>
      </p:graphicFrame>
    </p:spTree>
    <p:extLst>
      <p:ext uri="{BB962C8B-B14F-4D97-AF65-F5344CB8AC3E}">
        <p14:creationId xmlns:p14="http://schemas.microsoft.com/office/powerpoint/2010/main" val="303715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C024A8C7-30D6-4396-6C72-027D6D4822A2}"/>
              </a:ext>
            </a:extLst>
          </p:cNvPr>
          <p:cNvSpPr>
            <a:spLocks noGrp="1"/>
          </p:cNvSpPr>
          <p:nvPr>
            <p:ph idx="1"/>
          </p:nvPr>
        </p:nvSpPr>
        <p:spPr>
          <a:xfrm>
            <a:off x="295275" y="346228"/>
            <a:ext cx="11582400" cy="5597371"/>
          </a:xfrm>
        </p:spPr>
        <p:txBody>
          <a:bodyPr>
            <a:normAutofit/>
          </a:bodyPr>
          <a:lstStyle/>
          <a:p>
            <a:pPr marL="0" indent="0">
              <a:buNone/>
            </a:pP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）亲属语言间也存在语音对应规律</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语音演变有高度的齐整性，如果处在某种条件下的甲音变成乙音，那么所有处在同样条件下的甲音都会变成乙音。故语音的演变可以用规律的形式表述出来。</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可以根据这种有规律的语音对应关系来确定语言的亲属关系。</a:t>
            </a:r>
            <a:endParaRPr lang="en-US" altLang="zh-CN" sz="28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graphicFrame>
        <p:nvGraphicFramePr>
          <p:cNvPr id="6" name="表格 6">
            <a:extLst>
              <a:ext uri="{FF2B5EF4-FFF2-40B4-BE49-F238E27FC236}">
                <a16:creationId xmlns:a16="http://schemas.microsoft.com/office/drawing/2014/main" xmlns="" id="{F56E62DD-7103-8C88-B239-E0719B084685}"/>
              </a:ext>
            </a:extLst>
          </p:cNvPr>
          <p:cNvGraphicFramePr>
            <a:graphicFrameLocks noGrp="1"/>
          </p:cNvGraphicFramePr>
          <p:nvPr>
            <p:extLst/>
          </p:nvPr>
        </p:nvGraphicFramePr>
        <p:xfrm>
          <a:off x="2022475" y="914401"/>
          <a:ext cx="8128000" cy="2590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3634151013"/>
                    </a:ext>
                  </a:extLst>
                </a:gridCol>
                <a:gridCol w="2032000">
                  <a:extLst>
                    <a:ext uri="{9D8B030D-6E8A-4147-A177-3AD203B41FA5}">
                      <a16:colId xmlns:a16="http://schemas.microsoft.com/office/drawing/2014/main" xmlns="" val="197359644"/>
                    </a:ext>
                  </a:extLst>
                </a:gridCol>
                <a:gridCol w="2032000">
                  <a:extLst>
                    <a:ext uri="{9D8B030D-6E8A-4147-A177-3AD203B41FA5}">
                      <a16:colId xmlns:a16="http://schemas.microsoft.com/office/drawing/2014/main" xmlns="" val="3703247280"/>
                    </a:ext>
                  </a:extLst>
                </a:gridCol>
                <a:gridCol w="2032000">
                  <a:extLst>
                    <a:ext uri="{9D8B030D-6E8A-4147-A177-3AD203B41FA5}">
                      <a16:colId xmlns:a16="http://schemas.microsoft.com/office/drawing/2014/main" xmlns="" val="2686387840"/>
                    </a:ext>
                  </a:extLst>
                </a:gridCol>
              </a:tblGrid>
              <a:tr h="192792">
                <a:tc>
                  <a:txBody>
                    <a:bodyPr/>
                    <a:lstStyle/>
                    <a:p>
                      <a:pPr indent="127000" algn="ctr"/>
                      <a:r>
                        <a:rPr lang="zh-CN" sz="24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汉语意义</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英语</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德语</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瑞典语</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80895293"/>
                  </a:ext>
                </a:extLst>
              </a:tr>
              <a:tr h="370840">
                <a:tc>
                  <a:txBody>
                    <a:bodyPr/>
                    <a:lstStyle/>
                    <a:p>
                      <a:pPr indent="127000" algn="ctr"/>
                      <a:r>
                        <a:rPr lang="zh-CN" sz="2400" kern="100" dirty="0">
                          <a:effectLst/>
                          <a:latin typeface="Times New Roman" panose="02020603050405020304" pitchFamily="18" charset="0"/>
                          <a:ea typeface="宋体" panose="02010600030101010101" pitchFamily="2" charset="-122"/>
                          <a:cs typeface="Times New Roman" panose="02020603050405020304" pitchFamily="18" charset="0"/>
                        </a:rPr>
                        <a:t>房屋</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h</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au</a:t>
                      </a: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s</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h</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au</a:t>
                      </a: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s</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h</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u:</a:t>
                      </a: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s</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333271308"/>
                  </a:ext>
                </a:extLst>
              </a:tr>
              <a:tr h="370840">
                <a:tc>
                  <a:txBody>
                    <a:bodyPr/>
                    <a:lstStyle/>
                    <a:p>
                      <a:pPr indent="127000" algn="ctr"/>
                      <a:r>
                        <a:rPr lang="zh-CN" sz="2400" kern="100" dirty="0">
                          <a:effectLst/>
                          <a:latin typeface="Times New Roman" panose="02020603050405020304" pitchFamily="18" charset="0"/>
                          <a:ea typeface="宋体" panose="02010600030101010101" pitchFamily="2" charset="-122"/>
                          <a:cs typeface="Times New Roman" panose="02020603050405020304" pitchFamily="18" charset="0"/>
                        </a:rPr>
                        <a:t>老鼠</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m</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au</a:t>
                      </a: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s</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m</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au</a:t>
                      </a: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s</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m</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u:</a:t>
                      </a: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s</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139980572"/>
                  </a:ext>
                </a:extLst>
              </a:tr>
              <a:tr h="370840">
                <a:tc>
                  <a:txBody>
                    <a:bodyPr/>
                    <a:lstStyle/>
                    <a:p>
                      <a:pPr indent="127000" algn="ctr"/>
                      <a:r>
                        <a:rPr lang="zh-CN" sz="2400" kern="100" dirty="0">
                          <a:effectLst/>
                          <a:latin typeface="Times New Roman" panose="02020603050405020304" pitchFamily="18" charset="0"/>
                          <a:ea typeface="宋体" panose="02010600030101010101" pitchFamily="2" charset="-122"/>
                          <a:cs typeface="Times New Roman" panose="02020603050405020304" pitchFamily="18" charset="0"/>
                        </a:rPr>
                        <a:t>手</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h</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æ</a:t>
                      </a: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nd</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h</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a:t>
                      </a: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nt</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h</a:t>
                      </a: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nd</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12018464"/>
                  </a:ext>
                </a:extLst>
              </a:tr>
              <a:tr h="370840">
                <a:tc>
                  <a:txBody>
                    <a:bodyPr/>
                    <a:lstStyle/>
                    <a:p>
                      <a:pPr indent="127000" algn="ctr"/>
                      <a:r>
                        <a:rPr lang="zh-CN" sz="2400" kern="100" dirty="0">
                          <a:effectLst/>
                          <a:latin typeface="Times New Roman" panose="02020603050405020304" pitchFamily="18" charset="0"/>
                          <a:ea typeface="宋体" panose="02010600030101010101" pitchFamily="2" charset="-122"/>
                          <a:cs typeface="Times New Roman" panose="02020603050405020304" pitchFamily="18" charset="0"/>
                        </a:rPr>
                        <a:t>人</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m</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æ</a:t>
                      </a: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n</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m</a:t>
                      </a: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n</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m</a:t>
                      </a: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n</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292275186"/>
                  </a:ext>
                </a:extLst>
              </a:tr>
              <a:tr h="370840">
                <a:tc>
                  <a:txBody>
                    <a:bodyPr/>
                    <a:lstStyle/>
                    <a:p>
                      <a:pPr indent="127000" algn="ctr"/>
                      <a:r>
                        <a:rPr lang="zh-CN" sz="2400" kern="100">
                          <a:effectLst/>
                          <a:latin typeface="Times New Roman" panose="02020603050405020304" pitchFamily="18" charset="0"/>
                          <a:ea typeface="宋体" panose="02010600030101010101" pitchFamily="2" charset="-122"/>
                          <a:cs typeface="Times New Roman" panose="02020603050405020304" pitchFamily="18" charset="0"/>
                        </a:rPr>
                        <a:t>脚</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fu:</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a:t>
                      </a:r>
                      <a:endParaRPr 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fu:</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a:t>
                      </a:r>
                      <a:endParaRPr 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fo:</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a:t>
                      </a:r>
                      <a:endParaRPr 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371693481"/>
                  </a:ext>
                </a:extLst>
              </a:tr>
              <a:tr h="370840">
                <a:tc>
                  <a:txBody>
                    <a:bodyPr/>
                    <a:lstStyle/>
                    <a:p>
                      <a:pPr indent="127000" algn="ctr"/>
                      <a:r>
                        <a:rPr lang="zh-CN" sz="2400" kern="100" dirty="0">
                          <a:effectLst/>
                          <a:latin typeface="Times New Roman" panose="02020603050405020304" pitchFamily="18" charset="0"/>
                          <a:ea typeface="宋体" panose="02010600030101010101" pitchFamily="2" charset="-122"/>
                          <a:cs typeface="Times New Roman" panose="02020603050405020304" pitchFamily="18" charset="0"/>
                        </a:rPr>
                        <a:t>出去</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au</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a:t>
                      </a:r>
                      <a:endParaRPr 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au</a:t>
                      </a:r>
                      <a:r>
                        <a:rPr lang="en-US" sz="24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a:t>
                      </a:r>
                      <a:endParaRPr 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u:</a:t>
                      </a:r>
                      <a:r>
                        <a:rPr lang="en-US"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a:t>
                      </a:r>
                      <a:endParaRPr 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371453199"/>
                  </a:ext>
                </a:extLst>
              </a:tr>
            </a:tbl>
          </a:graphicData>
        </a:graphic>
      </p:graphicFrame>
    </p:spTree>
    <p:extLst>
      <p:ext uri="{BB962C8B-B14F-4D97-AF65-F5344CB8AC3E}">
        <p14:creationId xmlns:p14="http://schemas.microsoft.com/office/powerpoint/2010/main" val="340488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D06525E3-6797-3374-E236-069C255D8D33}"/>
              </a:ext>
            </a:extLst>
          </p:cNvPr>
          <p:cNvSpPr>
            <a:spLocks noGrp="1"/>
          </p:cNvSpPr>
          <p:nvPr>
            <p:ph idx="1"/>
          </p:nvPr>
        </p:nvSpPr>
        <p:spPr>
          <a:xfrm>
            <a:off x="200025" y="128727"/>
            <a:ext cx="11715750" cy="6100622"/>
          </a:xfrm>
        </p:spPr>
        <p:txBody>
          <a:bodyPr>
            <a:noAutofit/>
          </a:bodyPr>
          <a:lstStyle/>
          <a:p>
            <a:pPr marL="0" indent="0">
              <a:buNone/>
            </a:pP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历史比较法：根据语音对应关系，比较方言或亲属语言之间的差别来拟测原始母语的方法。这一方法以今证古，推测一群方言原始面貌。它是推溯方言和亲属语言的演变过程的有效方法。 </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威廉</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琼斯（</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Sir William Jones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1786</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年发现梵文与拉丁文、希腊文、德语相关，从而引发了历史比较语言学的研究。</a:t>
            </a:r>
          </a:p>
        </p:txBody>
      </p:sp>
      <p:pic>
        <p:nvPicPr>
          <p:cNvPr id="4" name="图片 3">
            <a:extLst>
              <a:ext uri="{FF2B5EF4-FFF2-40B4-BE49-F238E27FC236}">
                <a16:creationId xmlns:a16="http://schemas.microsoft.com/office/drawing/2014/main" xmlns="" id="{86BD0138-F2C8-38CD-9685-4D122E352816}"/>
              </a:ext>
            </a:extLst>
          </p:cNvPr>
          <p:cNvPicPr>
            <a:picLocks noChangeAspect="1"/>
          </p:cNvPicPr>
          <p:nvPr/>
        </p:nvPicPr>
        <p:blipFill>
          <a:blip r:embed="rId2"/>
          <a:stretch>
            <a:fillRect/>
          </a:stretch>
        </p:blipFill>
        <p:spPr>
          <a:xfrm>
            <a:off x="1720442" y="2279880"/>
            <a:ext cx="8751116" cy="4449393"/>
          </a:xfrm>
          <a:prstGeom prst="rect">
            <a:avLst/>
          </a:prstGeom>
        </p:spPr>
      </p:pic>
    </p:spTree>
    <p:extLst>
      <p:ext uri="{BB962C8B-B14F-4D97-AF65-F5344CB8AC3E}">
        <p14:creationId xmlns:p14="http://schemas.microsoft.com/office/powerpoint/2010/main" val="421374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968F33CE-9621-9486-403D-2427FB061536}"/>
              </a:ext>
            </a:extLst>
          </p:cNvPr>
          <p:cNvSpPr>
            <a:spLocks noGrp="1"/>
          </p:cNvSpPr>
          <p:nvPr>
            <p:ph idx="1"/>
          </p:nvPr>
        </p:nvSpPr>
        <p:spPr>
          <a:xfrm>
            <a:off x="257453" y="186431"/>
            <a:ext cx="4270159" cy="6507332"/>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方法：</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若</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语言在某一语音条件下的</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音，</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语言在同一语音条件下皆为</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音，那么这两种语言中</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音与</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音构成语音对应</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。如存在众多规则的语音对应关系，就能确定这两种语言存在亲属关系；</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确定亲属关系后，再根据语音对应关系和音理，确定原始母语中的音值；</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若有早期文献记录等材料，亦可在历史比较中纳入讨论。</a:t>
            </a:r>
          </a:p>
        </p:txBody>
      </p:sp>
      <p:pic>
        <p:nvPicPr>
          <p:cNvPr id="4" name="图片 3">
            <a:extLst>
              <a:ext uri="{FF2B5EF4-FFF2-40B4-BE49-F238E27FC236}">
                <a16:creationId xmlns:a16="http://schemas.microsoft.com/office/drawing/2014/main" xmlns="" id="{DF1701B6-1E1B-C60F-AC17-7CCD4E54FFAA}"/>
              </a:ext>
            </a:extLst>
          </p:cNvPr>
          <p:cNvPicPr>
            <a:picLocks noChangeAspect="1"/>
          </p:cNvPicPr>
          <p:nvPr/>
        </p:nvPicPr>
        <p:blipFill>
          <a:blip r:embed="rId2"/>
          <a:stretch>
            <a:fillRect/>
          </a:stretch>
        </p:blipFill>
        <p:spPr>
          <a:xfrm>
            <a:off x="4527612" y="690238"/>
            <a:ext cx="7576141" cy="5499717"/>
          </a:xfrm>
          <a:prstGeom prst="rect">
            <a:avLst/>
          </a:prstGeom>
        </p:spPr>
      </p:pic>
    </p:spTree>
    <p:extLst>
      <p:ext uri="{BB962C8B-B14F-4D97-AF65-F5344CB8AC3E}">
        <p14:creationId xmlns:p14="http://schemas.microsoft.com/office/powerpoint/2010/main" val="54917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B8831A0B-1BE4-6424-4449-DD457C1DA767}"/>
              </a:ext>
            </a:extLst>
          </p:cNvPr>
          <p:cNvSpPr>
            <a:spLocks noGrp="1"/>
          </p:cNvSpPr>
          <p:nvPr>
            <p:ph idx="1"/>
          </p:nvPr>
        </p:nvSpPr>
        <p:spPr>
          <a:xfrm>
            <a:off x="221942" y="369278"/>
            <a:ext cx="11736279" cy="6110654"/>
          </a:xfrm>
        </p:spPr>
        <p:txBody>
          <a:bodyPr>
            <a:normAutofit/>
          </a:bodyPr>
          <a:lstStyle/>
          <a:p>
            <a:pPr marL="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1</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）汉语入声韵尾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北京：开音节</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苏州：</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韵尾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梅县、广州、厦门：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[p][t][k]</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韵尾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原始形式为</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广州等地。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可以解释苏州</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、北京开音节怎么出现，符合音理。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kern="1200" dirty="0">
                <a:solidFill>
                  <a:schemeClr val="dk1"/>
                </a:solidFill>
                <a:latin typeface="IpaP" panose="02000500070000020004" pitchFamily="2" charset="-122"/>
                <a:ea typeface="IpaP" panose="02000500070000020004" pitchFamily="2" charset="-122"/>
                <a:cs typeface="IpaP" panose="02000500070000020004" pitchFamily="2" charset="-122"/>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[-k]</a:t>
            </a:r>
          </a:p>
          <a:p>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韵书中“插”归入咸摄（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尾</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）洽韵，“察”归入山摄（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尾）黠韵，“拆”归入梗摄（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[-ŋ/-k]</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尾）陌韵，不同韵。</a:t>
            </a:r>
          </a:p>
        </p:txBody>
      </p:sp>
      <p:sp>
        <p:nvSpPr>
          <p:cNvPr id="2" name="矩形 1">
            <a:extLst>
              <a:ext uri="{FF2B5EF4-FFF2-40B4-BE49-F238E27FC236}">
                <a16:creationId xmlns:a16="http://schemas.microsoft.com/office/drawing/2014/main" xmlns="" id="{FD1C1681-15E2-98E0-BDB1-C7420BCCA265}"/>
              </a:ext>
            </a:extLst>
          </p:cNvPr>
          <p:cNvSpPr/>
          <p:nvPr/>
        </p:nvSpPr>
        <p:spPr>
          <a:xfrm>
            <a:off x="7724683" y="1736358"/>
            <a:ext cx="3587262" cy="888023"/>
          </a:xfrm>
          <a:prstGeom prst="rect">
            <a:avLst/>
          </a:prstGeom>
          <a:noFill/>
          <a:ln w="762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xmlns="" id="{A67A621F-B3A8-E1E3-B51F-9EF88C50A7E8}"/>
              </a:ext>
            </a:extLst>
          </p:cNvPr>
          <p:cNvSpPr/>
          <p:nvPr/>
        </p:nvSpPr>
        <p:spPr>
          <a:xfrm>
            <a:off x="6599268" y="2101238"/>
            <a:ext cx="1121660" cy="158261"/>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xmlns="" id="{FE32690A-20EA-338A-0C81-A8E5785AA7E6}"/>
              </a:ext>
            </a:extLst>
          </p:cNvPr>
          <p:cNvCxnSpPr/>
          <p:nvPr/>
        </p:nvCxnSpPr>
        <p:spPr>
          <a:xfrm>
            <a:off x="1069756" y="3800247"/>
            <a:ext cx="452761" cy="470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xmlns="" id="{788EBF61-E0ED-64DB-EA5B-BE25F466DF46}"/>
              </a:ext>
            </a:extLst>
          </p:cNvPr>
          <p:cNvCxnSpPr>
            <a:cxnSpLocks/>
          </p:cNvCxnSpPr>
          <p:nvPr/>
        </p:nvCxnSpPr>
        <p:spPr>
          <a:xfrm>
            <a:off x="1034246" y="4266733"/>
            <a:ext cx="4882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xmlns="" id="{FE39DAE7-A9EB-777E-1CF7-39350A883CC8}"/>
              </a:ext>
            </a:extLst>
          </p:cNvPr>
          <p:cNvCxnSpPr/>
          <p:nvPr/>
        </p:nvCxnSpPr>
        <p:spPr>
          <a:xfrm flipV="1">
            <a:off x="1082556" y="4273121"/>
            <a:ext cx="452761" cy="3728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xmlns="" id="{DE6A599C-4D4E-8519-E311-010C0061360F}"/>
              </a:ext>
            </a:extLst>
          </p:cNvPr>
          <p:cNvCxnSpPr>
            <a:cxnSpLocks/>
          </p:cNvCxnSpPr>
          <p:nvPr/>
        </p:nvCxnSpPr>
        <p:spPr>
          <a:xfrm>
            <a:off x="2157596" y="4257941"/>
            <a:ext cx="4882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xmlns="" id="{328D177F-173A-6B89-493D-DA0DBF66CCBC}"/>
              </a:ext>
            </a:extLst>
          </p:cNvPr>
          <p:cNvSpPr txBox="1"/>
          <p:nvPr/>
        </p:nvSpPr>
        <p:spPr>
          <a:xfrm>
            <a:off x="5690360" y="1764869"/>
            <a:ext cx="978877"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对立分布</a:t>
            </a:r>
          </a:p>
        </p:txBody>
      </p:sp>
      <p:graphicFrame>
        <p:nvGraphicFramePr>
          <p:cNvPr id="4" name="表格 4">
            <a:extLst>
              <a:ext uri="{FF2B5EF4-FFF2-40B4-BE49-F238E27FC236}">
                <a16:creationId xmlns:a16="http://schemas.microsoft.com/office/drawing/2014/main" xmlns="" id="{A41B7807-86AA-856D-835F-5DB1366A5914}"/>
              </a:ext>
            </a:extLst>
          </p:cNvPr>
          <p:cNvGraphicFramePr>
            <a:graphicFrameLocks noGrp="1"/>
          </p:cNvGraphicFramePr>
          <p:nvPr>
            <p:extLst/>
          </p:nvPr>
        </p:nvGraphicFramePr>
        <p:xfrm>
          <a:off x="6885743" y="369278"/>
          <a:ext cx="4429957" cy="2743200"/>
        </p:xfrm>
        <a:graphic>
          <a:graphicData uri="http://schemas.openxmlformats.org/drawingml/2006/table">
            <a:tbl>
              <a:tblPr firstRow="1" bandRow="1">
                <a:tableStyleId>{5C22544A-7EE6-4342-B048-85BDC9FD1C3A}</a:tableStyleId>
              </a:tblPr>
              <a:tblGrid>
                <a:gridCol w="834501">
                  <a:extLst>
                    <a:ext uri="{9D8B030D-6E8A-4147-A177-3AD203B41FA5}">
                      <a16:colId xmlns:a16="http://schemas.microsoft.com/office/drawing/2014/main" xmlns="" val="1690953214"/>
                    </a:ext>
                  </a:extLst>
                </a:gridCol>
                <a:gridCol w="1438183">
                  <a:extLst>
                    <a:ext uri="{9D8B030D-6E8A-4147-A177-3AD203B41FA5}">
                      <a16:colId xmlns:a16="http://schemas.microsoft.com/office/drawing/2014/main" xmlns="" val="2495573759"/>
                    </a:ext>
                  </a:extLst>
                </a:gridCol>
                <a:gridCol w="914400">
                  <a:extLst>
                    <a:ext uri="{9D8B030D-6E8A-4147-A177-3AD203B41FA5}">
                      <a16:colId xmlns:a16="http://schemas.microsoft.com/office/drawing/2014/main" xmlns="" val="2074188696"/>
                    </a:ext>
                  </a:extLst>
                </a:gridCol>
                <a:gridCol w="1242873">
                  <a:extLst>
                    <a:ext uri="{9D8B030D-6E8A-4147-A177-3AD203B41FA5}">
                      <a16:colId xmlns:a16="http://schemas.microsoft.com/office/drawing/2014/main" xmlns="" val="1124110320"/>
                    </a:ext>
                  </a:extLst>
                </a:gridCol>
              </a:tblGrid>
              <a:tr h="381937">
                <a:tc>
                  <a:txBody>
                    <a:bodyPr/>
                    <a:lstStyle/>
                    <a:p>
                      <a:pPr algn="ctr"/>
                      <a:endParaRPr lang="zh-CN" altLang="en-US" sz="240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宋体" panose="02010600030101010101" pitchFamily="2" charset="-122"/>
                          <a:ea typeface="宋体" panose="02010600030101010101" pitchFamily="2" charset="-122"/>
                        </a:rPr>
                        <a:t>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宋体" panose="02010600030101010101" pitchFamily="2" charset="-122"/>
                          <a:ea typeface="宋体" panose="02010600030101010101" pitchFamily="2" charset="-122"/>
                        </a:rPr>
                        <a:t>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宋体" panose="02010600030101010101" pitchFamily="2" charset="-122"/>
                          <a:ea typeface="宋体" panose="02010600030101010101" pitchFamily="2" charset="-122"/>
                        </a:rPr>
                        <a:t>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254647806"/>
                  </a:ext>
                </a:extLst>
              </a:tr>
              <a:tr h="370840">
                <a:tc>
                  <a:txBody>
                    <a:bodyPr/>
                    <a:lstStyle/>
                    <a:p>
                      <a:pPr algn="ctr"/>
                      <a:r>
                        <a:rPr lang="zh-CN" altLang="en-US" sz="2400" dirty="0">
                          <a:latin typeface="宋体" panose="02010600030101010101" pitchFamily="2" charset="-122"/>
                          <a:ea typeface="宋体" panose="02010600030101010101" pitchFamily="2" charset="-122"/>
                        </a:rPr>
                        <a:t>北京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tʂʰa</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tʂʰa</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tʂʰai</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290536932"/>
                  </a:ext>
                </a:extLst>
              </a:tr>
              <a:tr h="370840">
                <a:tc>
                  <a:txBody>
                    <a:bodyPr/>
                    <a:lstStyle/>
                    <a:p>
                      <a:pPr algn="ctr"/>
                      <a:r>
                        <a:rPr lang="zh-CN" altLang="en-US" sz="2400" dirty="0">
                          <a:latin typeface="宋体" panose="02010600030101010101" pitchFamily="2" charset="-122"/>
                          <a:ea typeface="宋体" panose="02010600030101010101" pitchFamily="2" charset="-122"/>
                        </a:rPr>
                        <a:t>苏州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ʦʰa</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ʔ</a:t>
                      </a:r>
                      <a:endParaRPr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ʦʰa</a:t>
                      </a:r>
                      <a:r>
                        <a:rPr lang="en-US" altLang="zh-CN"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ʔ</a:t>
                      </a:r>
                      <a:endParaRPr lang="zh-CN" alt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ʦʰɑ</a:t>
                      </a:r>
                      <a:r>
                        <a:rPr lang="en-US" altLang="zh-CN"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ʔ</a:t>
                      </a:r>
                      <a:endParaRPr lang="zh-CN" alt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377067439"/>
                  </a:ext>
                </a:extLst>
              </a:tr>
              <a:tr h="370840">
                <a:tc>
                  <a:txBody>
                    <a:bodyPr/>
                    <a:lstStyle/>
                    <a:p>
                      <a:pPr algn="ctr"/>
                      <a:r>
                        <a:rPr lang="zh-CN" altLang="en-US" sz="2400" dirty="0">
                          <a:latin typeface="宋体" panose="02010600030101010101" pitchFamily="2" charset="-122"/>
                          <a:ea typeface="宋体" panose="02010600030101010101" pitchFamily="2" charset="-122"/>
                        </a:rPr>
                        <a:t>梅县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ʦʰa</a:t>
                      </a:r>
                      <a:r>
                        <a:rPr lang="en-US" altLang="zh-CN"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t>
                      </a:r>
                      <a:endParaRPr lang="zh-CN" alt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ʦʰa</a:t>
                      </a:r>
                      <a:r>
                        <a:rPr lang="en-US" altLang="zh-CN"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endParaRPr lang="zh-CN" alt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ʦʰa</a:t>
                      </a:r>
                      <a:r>
                        <a:rPr lang="en-US" altLang="zh-CN"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endParaRPr lang="zh-CN" alt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01541876"/>
                  </a:ext>
                </a:extLst>
              </a:tr>
              <a:tr h="370840">
                <a:tc>
                  <a:txBody>
                    <a:bodyPr/>
                    <a:lstStyle/>
                    <a:p>
                      <a:pPr algn="ctr"/>
                      <a:r>
                        <a:rPr lang="zh-CN" altLang="en-US" sz="2400" dirty="0">
                          <a:latin typeface="宋体" panose="02010600030101010101" pitchFamily="2" charset="-122"/>
                          <a:ea typeface="宋体" panose="02010600030101010101" pitchFamily="2" charset="-122"/>
                        </a:rPr>
                        <a:t>广州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ʧʰa</a:t>
                      </a:r>
                      <a:r>
                        <a:rPr lang="en-US" altLang="zh-CN"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t>
                      </a:r>
                      <a:endParaRPr lang="zh-CN" alt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ʧʰa</a:t>
                      </a:r>
                      <a:r>
                        <a:rPr lang="en-US" altLang="zh-CN"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endParaRPr lang="zh-CN" alt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ʧʰa</a:t>
                      </a:r>
                      <a:r>
                        <a:rPr lang="en-US" altLang="zh-CN"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endParaRPr lang="zh-CN" alt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712597384"/>
                  </a:ext>
                </a:extLst>
              </a:tr>
              <a:tr h="370840">
                <a:tc>
                  <a:txBody>
                    <a:bodyPr/>
                    <a:lstStyle/>
                    <a:p>
                      <a:pPr algn="ctr"/>
                      <a:r>
                        <a:rPr lang="zh-CN" altLang="en-US" sz="2400" dirty="0">
                          <a:latin typeface="宋体" panose="02010600030101010101" pitchFamily="2" charset="-122"/>
                          <a:ea typeface="宋体" panose="02010600030101010101" pitchFamily="2" charset="-122"/>
                        </a:rPr>
                        <a:t>厦门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ʦʰa</a:t>
                      </a:r>
                      <a:r>
                        <a:rPr lang="en-US" altLang="zh-CN"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/ʦʰa</a:t>
                      </a:r>
                      <a:r>
                        <a:rPr lang="en-US" altLang="zh-CN"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ʔ</a:t>
                      </a:r>
                      <a:endParaRPr lang="zh-CN" alt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ʦʰa</a:t>
                      </a:r>
                      <a:r>
                        <a:rPr lang="en-US" altLang="zh-CN"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endParaRPr lang="zh-CN" alt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tʰɪ</a:t>
                      </a:r>
                      <a:r>
                        <a:rPr lang="en-US" altLang="zh-CN"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tʰia</a:t>
                      </a:r>
                      <a:r>
                        <a:rPr lang="en-US" altLang="zh-CN"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ʔ</a:t>
                      </a:r>
                      <a:endParaRPr lang="zh-CN" alt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458485334"/>
                  </a:ext>
                </a:extLst>
              </a:tr>
            </a:tbl>
          </a:graphicData>
        </a:graphic>
      </p:graphicFrame>
    </p:spTree>
    <p:extLst>
      <p:ext uri="{BB962C8B-B14F-4D97-AF65-F5344CB8AC3E}">
        <p14:creationId xmlns:p14="http://schemas.microsoft.com/office/powerpoint/2010/main" val="331109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95EFB855-A8B1-3450-5366-627C31276392}"/>
              </a:ext>
            </a:extLst>
          </p:cNvPr>
          <p:cNvSpPr>
            <a:spLocks noGrp="1"/>
          </p:cNvSpPr>
          <p:nvPr>
            <p:ph idx="1"/>
          </p:nvPr>
        </p:nvSpPr>
        <p:spPr>
          <a:xfrm>
            <a:off x="461639" y="1376039"/>
            <a:ext cx="11256885" cy="4800924"/>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语言中语音、语义、语法系统内部的各要素之间，以及这些系统彼此之间，都有互相联系和互相制约的关系，局部的变化往往会引起一系列的连锁反应。</a:t>
            </a: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汾阳话“姑”一类</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əu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rPr>
              <a:t>是“锅”一类元音高化后引发的连锁反应。</a:t>
            </a:r>
          </a:p>
        </p:txBody>
      </p:sp>
      <p:graphicFrame>
        <p:nvGraphicFramePr>
          <p:cNvPr id="4" name="表格 3">
            <a:extLst>
              <a:ext uri="{FF2B5EF4-FFF2-40B4-BE49-F238E27FC236}">
                <a16:creationId xmlns:a16="http://schemas.microsoft.com/office/drawing/2014/main" xmlns="" id="{E37E942E-1D6D-F953-12D2-A564E8F17937}"/>
              </a:ext>
            </a:extLst>
          </p:cNvPr>
          <p:cNvGraphicFramePr>
            <a:graphicFrameLocks noGrp="1"/>
          </p:cNvGraphicFramePr>
          <p:nvPr>
            <p:extLst>
              <p:ext uri="{D42A27DB-BD31-4B8C-83A1-F6EECF244321}">
                <p14:modId xmlns:p14="http://schemas.microsoft.com/office/powerpoint/2010/main" val="2654013432"/>
              </p:ext>
            </p:extLst>
          </p:nvPr>
        </p:nvGraphicFramePr>
        <p:xfrm>
          <a:off x="718846" y="2743200"/>
          <a:ext cx="10742470" cy="1371600"/>
        </p:xfrm>
        <a:graphic>
          <a:graphicData uri="http://schemas.openxmlformats.org/drawingml/2006/table">
            <a:tbl>
              <a:tblPr firstRow="1" bandRow="1">
                <a:tableStyleId>{5C22544A-7EE6-4342-B048-85BDC9FD1C3A}</a:tableStyleId>
              </a:tblPr>
              <a:tblGrid>
                <a:gridCol w="2665270">
                  <a:extLst>
                    <a:ext uri="{9D8B030D-6E8A-4147-A177-3AD203B41FA5}">
                      <a16:colId xmlns:a16="http://schemas.microsoft.com/office/drawing/2014/main" xmlns="" val="3273013639"/>
                    </a:ext>
                  </a:extLst>
                </a:gridCol>
                <a:gridCol w="2692400">
                  <a:extLst>
                    <a:ext uri="{9D8B030D-6E8A-4147-A177-3AD203B41FA5}">
                      <a16:colId xmlns:a16="http://schemas.microsoft.com/office/drawing/2014/main" xmlns="" val="1752310161"/>
                    </a:ext>
                  </a:extLst>
                </a:gridCol>
                <a:gridCol w="2692400">
                  <a:extLst>
                    <a:ext uri="{9D8B030D-6E8A-4147-A177-3AD203B41FA5}">
                      <a16:colId xmlns:a16="http://schemas.microsoft.com/office/drawing/2014/main" xmlns="" val="3398430158"/>
                    </a:ext>
                  </a:extLst>
                </a:gridCol>
                <a:gridCol w="2692400">
                  <a:extLst>
                    <a:ext uri="{9D8B030D-6E8A-4147-A177-3AD203B41FA5}">
                      <a16:colId xmlns:a16="http://schemas.microsoft.com/office/drawing/2014/main" xmlns="" val="523035612"/>
                    </a:ext>
                  </a:extLst>
                </a:gridCol>
              </a:tblGrid>
              <a:tr h="398462">
                <a:tc>
                  <a:txBody>
                    <a:bodyPr/>
                    <a:lstStyle/>
                    <a:p>
                      <a:pPr algn="ctr"/>
                      <a:r>
                        <a:rPr lang="zh-CN" altLang="en-US" sz="2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例字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中古音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北京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汾阳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95008689"/>
                  </a:ext>
                </a:extLst>
              </a:tr>
              <a:tr h="420657">
                <a:tc>
                  <a:txBody>
                    <a:bodyPr/>
                    <a:lstStyle/>
                    <a:p>
                      <a:pPr algn="ctr"/>
                      <a:r>
                        <a:rPr lang="zh-CN" altLang="en-US" sz="2400" dirty="0">
                          <a:latin typeface="宋体" panose="02010600030101010101" pitchFamily="2" charset="-122"/>
                          <a:ea typeface="宋体" panose="02010600030101010101" pitchFamily="2" charset="-122"/>
                          <a:cs typeface="Times New Roman" panose="02020603050405020304" pitchFamily="18" charset="0"/>
                        </a:rPr>
                        <a:t>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kuɑ</a:t>
                      </a:r>
                      <a:endParaRPr lang="zh-CN" altLang="en-US"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err="1">
                          <a:latin typeface="Times New Roman" panose="02020603050405020304" pitchFamily="18" charset="0"/>
                          <a:cs typeface="Times New Roman" panose="02020603050405020304" pitchFamily="18" charset="0"/>
                        </a:rPr>
                        <a:t>kuo</a:t>
                      </a:r>
                      <a:endParaRPr lang="zh-CN" alt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latin typeface="Times New Roman" panose="02020603050405020304" pitchFamily="18" charset="0"/>
                          <a:cs typeface="Times New Roman" panose="02020603050405020304" pitchFamily="18" charset="0"/>
                        </a:rPr>
                        <a:t>ku</a:t>
                      </a:r>
                      <a:endParaRPr lang="zh-CN" alt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03850298"/>
                  </a:ext>
                </a:extLst>
              </a:tr>
              <a:tr h="362951">
                <a:tc>
                  <a:txBody>
                    <a:bodyPr/>
                    <a:lstStyle/>
                    <a:p>
                      <a:pPr algn="ctr"/>
                      <a:r>
                        <a:rPr lang="zh-CN" altLang="en-US" sz="2400" dirty="0">
                          <a:latin typeface="宋体" panose="02010600030101010101" pitchFamily="2" charset="-122"/>
                          <a:ea typeface="宋体" panose="02010600030101010101" pitchFamily="2" charset="-122"/>
                          <a:cs typeface="Times New Roman" panose="02020603050405020304" pitchFamily="18" charset="0"/>
                        </a:rPr>
                        <a:t>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a:t>
                      </a:r>
                      <a:r>
                        <a:rPr lang="en-US" altLang="zh-CN" sz="2400" dirty="0" err="1">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kuo</a:t>
                      </a:r>
                      <a:endParaRPr lang="zh-CN" altLang="en-US"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latin typeface="Times New Roman" panose="02020603050405020304" pitchFamily="18" charset="0"/>
                          <a:cs typeface="Times New Roman" panose="02020603050405020304" pitchFamily="18" charset="0"/>
                        </a:rPr>
                        <a:t>ku</a:t>
                      </a:r>
                      <a:endParaRPr lang="zh-CN" alt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rPr>
                        <a:t>kəu</a:t>
                      </a:r>
                      <a:endParaRPr lang="zh-CN" altLang="en-US" sz="2400" dirty="0">
                        <a:latin typeface="Times New Roman" panose="02020603050405020304" pitchFamily="18" charset="0"/>
                        <a:ea typeface="IpaP" panose="02000500070000020004" pitchFamily="2" charset="-122"/>
                        <a:cs typeface="Times New Roman" panose="02020603050405020304" pitchFamily="18" charset="0"/>
                        <a:sym typeface="IpaP" panose="02000500070000020004"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45562977"/>
                  </a:ext>
                </a:extLst>
              </a:tr>
            </a:tbl>
          </a:graphicData>
        </a:graphic>
      </p:graphicFrame>
    </p:spTree>
    <p:extLst>
      <p:ext uri="{BB962C8B-B14F-4D97-AF65-F5344CB8AC3E}">
        <p14:creationId xmlns:p14="http://schemas.microsoft.com/office/powerpoint/2010/main" val="207397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xmlns="" id="{109CEF01-8EA1-47C2-8DD9-0CACFE273190}"/>
              </a:ext>
            </a:extLst>
          </p:cNvPr>
          <p:cNvPicPr>
            <a:picLocks noChangeAspect="1"/>
          </p:cNvPicPr>
          <p:nvPr/>
        </p:nvPicPr>
        <p:blipFill>
          <a:blip r:embed="rId2"/>
          <a:stretch>
            <a:fillRect/>
          </a:stretch>
        </p:blipFill>
        <p:spPr>
          <a:xfrm>
            <a:off x="10095932" y="2633037"/>
            <a:ext cx="1518706" cy="153810"/>
          </a:xfrm>
          <a:prstGeom prst="rect">
            <a:avLst/>
          </a:prstGeom>
        </p:spPr>
      </p:pic>
      <p:sp>
        <p:nvSpPr>
          <p:cNvPr id="5" name="矩形 4">
            <a:extLst>
              <a:ext uri="{FF2B5EF4-FFF2-40B4-BE49-F238E27FC236}">
                <a16:creationId xmlns:a16="http://schemas.microsoft.com/office/drawing/2014/main" xmlns="" id="{755A493D-4CD4-6353-155F-B593ADF76807}"/>
              </a:ext>
            </a:extLst>
          </p:cNvPr>
          <p:cNvSpPr/>
          <p:nvPr/>
        </p:nvSpPr>
        <p:spPr>
          <a:xfrm>
            <a:off x="9035562" y="2703369"/>
            <a:ext cx="1329536" cy="147418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FB37A0A1-FF64-C897-DD20-167C1036E66F}"/>
              </a:ext>
            </a:extLst>
          </p:cNvPr>
          <p:cNvSpPr/>
          <p:nvPr/>
        </p:nvSpPr>
        <p:spPr>
          <a:xfrm>
            <a:off x="9035562" y="859070"/>
            <a:ext cx="1329536" cy="1837593"/>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xmlns="" id="{6AD81B20-F5FA-45AB-C63D-F048308C89C9}"/>
              </a:ext>
            </a:extLst>
          </p:cNvPr>
          <p:cNvSpPr>
            <a:spLocks noGrp="1"/>
          </p:cNvSpPr>
          <p:nvPr>
            <p:ph idx="1"/>
          </p:nvPr>
        </p:nvSpPr>
        <p:spPr>
          <a:xfrm>
            <a:off x="117473" y="133166"/>
            <a:ext cx="11787482" cy="6591668"/>
          </a:xfrm>
        </p:spPr>
        <p:txBody>
          <a:bodyPr>
            <a:normAutofit/>
          </a:bodyPr>
          <a:lstStyle/>
          <a:p>
            <a:pPr marL="0" indent="0">
              <a:buNone/>
            </a:pP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）罗曼语族语言词首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ʃ-k</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读</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rPr>
              <a:t>法语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读</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[ʃ]</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其他罗曼语词首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对应法语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[ʃ][k]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两类</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原始形式：其他罗曼语。</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法语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[ʃ][k]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出现存在条件：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当后接前不圆唇元音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[a][e][</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等时，为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[ʃ]</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符合腭化音变音理。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([ʧ]</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[ʃ] / _{</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前，不圆唇元音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当后接后圆唇元音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等时，为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_{</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后，圆唇元音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拉丁语中，仅有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一类。</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2" name="表格 4">
            <a:extLst>
              <a:ext uri="{FF2B5EF4-FFF2-40B4-BE49-F238E27FC236}">
                <a16:creationId xmlns:a16="http://schemas.microsoft.com/office/drawing/2014/main" xmlns="" id="{49B0906B-5279-374A-ED44-A5C16F216773}"/>
              </a:ext>
            </a:extLst>
          </p:cNvPr>
          <p:cNvGraphicFramePr>
            <a:graphicFrameLocks noGrp="1"/>
          </p:cNvGraphicFramePr>
          <p:nvPr>
            <p:extLst/>
          </p:nvPr>
        </p:nvGraphicFramePr>
        <p:xfrm>
          <a:off x="5359801" y="133166"/>
          <a:ext cx="5960330" cy="4064000"/>
        </p:xfrm>
        <a:graphic>
          <a:graphicData uri="http://schemas.openxmlformats.org/drawingml/2006/table">
            <a:tbl>
              <a:tblPr firstRow="1" bandRow="1">
                <a:tableStyleId>{5C22544A-7EE6-4342-B048-85BDC9FD1C3A}</a:tableStyleId>
              </a:tblPr>
              <a:tblGrid>
                <a:gridCol w="1271789">
                  <a:extLst>
                    <a:ext uri="{9D8B030D-6E8A-4147-A177-3AD203B41FA5}">
                      <a16:colId xmlns:a16="http://schemas.microsoft.com/office/drawing/2014/main" xmlns="" val="3634299120"/>
                    </a:ext>
                  </a:extLst>
                </a:gridCol>
                <a:gridCol w="1264023">
                  <a:extLst>
                    <a:ext uri="{9D8B030D-6E8A-4147-A177-3AD203B41FA5}">
                      <a16:colId xmlns:a16="http://schemas.microsoft.com/office/drawing/2014/main" xmlns="" val="3712531067"/>
                    </a:ext>
                  </a:extLst>
                </a:gridCol>
                <a:gridCol w="1129553">
                  <a:extLst>
                    <a:ext uri="{9D8B030D-6E8A-4147-A177-3AD203B41FA5}">
                      <a16:colId xmlns:a16="http://schemas.microsoft.com/office/drawing/2014/main" xmlns="" val="4050139255"/>
                    </a:ext>
                  </a:extLst>
                </a:gridCol>
                <a:gridCol w="1335741">
                  <a:extLst>
                    <a:ext uri="{9D8B030D-6E8A-4147-A177-3AD203B41FA5}">
                      <a16:colId xmlns:a16="http://schemas.microsoft.com/office/drawing/2014/main" xmlns="" val="1724715541"/>
                    </a:ext>
                  </a:extLst>
                </a:gridCol>
                <a:gridCol w="959224">
                  <a:extLst>
                    <a:ext uri="{9D8B030D-6E8A-4147-A177-3AD203B41FA5}">
                      <a16:colId xmlns:a16="http://schemas.microsoft.com/office/drawing/2014/main" xmlns="" val="1181081377"/>
                    </a:ext>
                  </a:extLst>
                </a:gridCol>
              </a:tblGrid>
              <a:tr h="357081">
                <a:tc>
                  <a:txBody>
                    <a:bodyPr/>
                    <a:lstStyle/>
                    <a:p>
                      <a:pPr indent="127000" algn="ctr"/>
                      <a:r>
                        <a:rPr lang="zh-CN"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意大利语</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西班牙语</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葡萄牙语</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法语</a:t>
                      </a:r>
                      <a:endParaRPr lang="zh-CN" sz="2400" kern="10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释义</a:t>
                      </a:r>
                      <a:endParaRPr lang="zh-CN" sz="2400" kern="10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15350775"/>
                  </a:ext>
                </a:extLst>
              </a:tr>
              <a:tr h="370840">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apra</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abra</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abra</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ch</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èvre</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羊</a:t>
                      </a:r>
                      <a:endParaRPr lang="zh-CN" sz="2400" kern="10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63598158"/>
                  </a:ext>
                </a:extLst>
              </a:tr>
              <a:tr h="370840">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aro</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aro</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aro</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ch</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er</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可爱</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126264447"/>
                  </a:ext>
                </a:extLst>
              </a:tr>
              <a:tr h="370840">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apo</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abo</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abo</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ch</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ef</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头部</a:t>
                      </a:r>
                      <a:endParaRPr lang="zh-CN" sz="2400" kern="10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12584510"/>
                  </a:ext>
                </a:extLst>
              </a:tr>
              <a:tr h="370840">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anzone</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anción</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anção</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ch</a:t>
                      </a:r>
                      <a:r>
                        <a:rPr lang="en-US" sz="2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anson</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alt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歌曲</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929831024"/>
                  </a:ext>
                </a:extLst>
              </a:tr>
              <a:tr h="370840">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ane</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an</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ão</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ch</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ien</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狗</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396788744"/>
                  </a:ext>
                </a:extLst>
              </a:tr>
              <a:tr h="370840">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olore</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olor</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ôr</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ouleur</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颜色</a:t>
                      </a:r>
                      <a:endParaRPr lang="zh-CN" sz="2400" kern="10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765617292"/>
                  </a:ext>
                </a:extLst>
              </a:tr>
              <a:tr h="370840">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orrere</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orer</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orrer</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ourir</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跑</a:t>
                      </a:r>
                      <a:endParaRPr lang="zh-CN" sz="2400" kern="10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667589837"/>
                  </a:ext>
                </a:extLst>
              </a:tr>
              <a:tr h="370840">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ostare</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ostar</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ostar</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oûter</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估算</a:t>
                      </a:r>
                      <a:endParaRPr lang="zh-CN" sz="2400" kern="10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60093298"/>
                  </a:ext>
                </a:extLst>
              </a:tr>
              <a:tr h="175894">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ura</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ura</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ura</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en-US" sz="240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ure</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r>
                        <a:rPr lang="zh-CN"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治疗</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722008876"/>
                  </a:ext>
                </a:extLst>
              </a:tr>
            </a:tbl>
          </a:graphicData>
        </a:graphic>
      </p:graphicFrame>
      <p:cxnSp>
        <p:nvCxnSpPr>
          <p:cNvPr id="6" name="直接箭头连接符 5">
            <a:extLst>
              <a:ext uri="{FF2B5EF4-FFF2-40B4-BE49-F238E27FC236}">
                <a16:creationId xmlns:a16="http://schemas.microsoft.com/office/drawing/2014/main" xmlns="" id="{F62A92AC-2F75-6E69-09D6-45E045C42848}"/>
              </a:ext>
            </a:extLst>
          </p:cNvPr>
          <p:cNvCxnSpPr/>
          <p:nvPr/>
        </p:nvCxnSpPr>
        <p:spPr>
          <a:xfrm flipV="1">
            <a:off x="7007824" y="4855232"/>
            <a:ext cx="371475" cy="390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xmlns="" id="{B30678F0-151D-5086-E1C5-75FE3FBC2FCD}"/>
              </a:ext>
            </a:extLst>
          </p:cNvPr>
          <p:cNvCxnSpPr>
            <a:cxnSpLocks/>
          </p:cNvCxnSpPr>
          <p:nvPr/>
        </p:nvCxnSpPr>
        <p:spPr>
          <a:xfrm>
            <a:off x="7007824" y="5389482"/>
            <a:ext cx="371475" cy="4616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xmlns="" id="{DF456E69-2A9A-22B7-C4CA-B8D86F62A696}"/>
              </a:ext>
            </a:extLst>
          </p:cNvPr>
          <p:cNvSpPr txBox="1"/>
          <p:nvPr/>
        </p:nvSpPr>
        <p:spPr>
          <a:xfrm>
            <a:off x="11489703" y="1911833"/>
            <a:ext cx="584824" cy="1569660"/>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互补分布</a:t>
            </a:r>
          </a:p>
        </p:txBody>
      </p:sp>
      <p:graphicFrame>
        <p:nvGraphicFramePr>
          <p:cNvPr id="18" name="表格 18">
            <a:extLst>
              <a:ext uri="{FF2B5EF4-FFF2-40B4-BE49-F238E27FC236}">
                <a16:creationId xmlns:a16="http://schemas.microsoft.com/office/drawing/2014/main" xmlns="" id="{2815DAF6-A169-97EF-76ED-DE9E9B597C36}"/>
              </a:ext>
            </a:extLst>
          </p:cNvPr>
          <p:cNvGraphicFramePr>
            <a:graphicFrameLocks noGrp="1"/>
          </p:cNvGraphicFramePr>
          <p:nvPr>
            <p:extLst/>
          </p:nvPr>
        </p:nvGraphicFramePr>
        <p:xfrm>
          <a:off x="3841095" y="133166"/>
          <a:ext cx="1518706" cy="4059592"/>
        </p:xfrm>
        <a:graphic>
          <a:graphicData uri="http://schemas.openxmlformats.org/drawingml/2006/table">
            <a:tbl>
              <a:tblPr firstRow="1" bandRow="1">
                <a:tableStyleId>{5C22544A-7EE6-4342-B048-85BDC9FD1C3A}</a:tableStyleId>
              </a:tblPr>
              <a:tblGrid>
                <a:gridCol w="1518706">
                  <a:extLst>
                    <a:ext uri="{9D8B030D-6E8A-4147-A177-3AD203B41FA5}">
                      <a16:colId xmlns:a16="http://schemas.microsoft.com/office/drawing/2014/main" xmlns="" val="1447617974"/>
                    </a:ext>
                  </a:extLst>
                </a:gridCol>
              </a:tblGrid>
              <a:tr h="737272">
                <a:tc>
                  <a:txBody>
                    <a:bodyPr/>
                    <a:lstStyle/>
                    <a:p>
                      <a:pPr indent="127000" algn="ctr"/>
                      <a:r>
                        <a:rPr lang="zh-CN"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拉丁语</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09874456"/>
                  </a:ext>
                </a:extLst>
              </a:tr>
              <a:tr h="370840">
                <a:tc>
                  <a:txBody>
                    <a:bodyPr/>
                    <a:lstStyle/>
                    <a:p>
                      <a:pPr indent="127000" algn="ctr"/>
                      <a:r>
                        <a:rPr lang="en-US" sz="2400" kern="1200" dirty="0" err="1">
                          <a:solidFill>
                            <a:srgbClr val="0070C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apra</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281991037"/>
                  </a:ext>
                </a:extLst>
              </a:tr>
              <a:tr h="370840">
                <a:tc>
                  <a:txBody>
                    <a:bodyPr/>
                    <a:lstStyle/>
                    <a:p>
                      <a:pPr indent="127000" algn="ctr"/>
                      <a:r>
                        <a:rPr lang="en-US" sz="2400" kern="1200" dirty="0" err="1">
                          <a:solidFill>
                            <a:srgbClr val="0070C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aru</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917217212"/>
                  </a:ext>
                </a:extLst>
              </a:tr>
              <a:tr h="370840">
                <a:tc>
                  <a:txBody>
                    <a:bodyPr/>
                    <a:lstStyle/>
                    <a:p>
                      <a:pPr indent="127000" algn="ctr"/>
                      <a:r>
                        <a:rPr lang="en-US" sz="2400" kern="12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aput</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62383256"/>
                  </a:ext>
                </a:extLst>
              </a:tr>
              <a:tr h="370840">
                <a:tc>
                  <a:txBody>
                    <a:bodyPr/>
                    <a:lstStyle/>
                    <a:p>
                      <a:pPr indent="127000" algn="ctr"/>
                      <a:r>
                        <a:rPr lang="en-US" sz="2400" kern="12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anticum</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38752096"/>
                  </a:ext>
                </a:extLst>
              </a:tr>
              <a:tr h="123613">
                <a:tc>
                  <a:txBody>
                    <a:bodyPr/>
                    <a:lstStyle/>
                    <a:p>
                      <a:pPr indent="127000" algn="ctr"/>
                      <a:r>
                        <a:rPr lang="en-US" sz="2400" kern="1200" dirty="0" err="1">
                          <a:solidFill>
                            <a:srgbClr val="0070C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anis</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197287755"/>
                  </a:ext>
                </a:extLst>
              </a:tr>
              <a:tr h="242147">
                <a:tc>
                  <a:txBody>
                    <a:bodyPr/>
                    <a:lstStyle/>
                    <a:p>
                      <a:pPr indent="127000" algn="ctr"/>
                      <a:r>
                        <a:rPr lang="en-US" sz="2400" kern="1200" dirty="0" err="1">
                          <a:solidFill>
                            <a:srgbClr val="0070C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olōre</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423131489"/>
                  </a:ext>
                </a:extLst>
              </a:tr>
              <a:tr h="123613">
                <a:tc>
                  <a:txBody>
                    <a:bodyPr/>
                    <a:lstStyle/>
                    <a:p>
                      <a:pPr indent="127000" algn="ctr"/>
                      <a:r>
                        <a:rPr lang="en-US" sz="2400" kern="1200" dirty="0" err="1">
                          <a:solidFill>
                            <a:srgbClr val="0070C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urrere</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18727908"/>
                  </a:ext>
                </a:extLst>
              </a:tr>
              <a:tr h="370840">
                <a:tc>
                  <a:txBody>
                    <a:bodyPr/>
                    <a:lstStyle/>
                    <a:p>
                      <a:pPr indent="127000" algn="ctr"/>
                      <a:r>
                        <a:rPr lang="en-US" sz="2400" kern="1200" dirty="0" err="1">
                          <a:solidFill>
                            <a:srgbClr val="0070C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ostāre</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296124917"/>
                  </a:ext>
                </a:extLst>
              </a:tr>
              <a:tr h="370840">
                <a:tc>
                  <a:txBody>
                    <a:bodyPr/>
                    <a:lstStyle/>
                    <a:p>
                      <a:pPr indent="127000" algn="ctr"/>
                      <a:r>
                        <a:rPr lang="en-US" sz="2400" kern="1200" dirty="0" err="1">
                          <a:solidFill>
                            <a:srgbClr val="0070C0"/>
                          </a:solidFill>
                          <a:latin typeface="Times New Roman" panose="02020603050405020304" pitchFamily="18" charset="0"/>
                          <a:ea typeface="宋体" panose="02010600030101010101" pitchFamily="2" charset="-122"/>
                          <a:cs typeface="Times New Roman" panose="02020603050405020304" pitchFamily="18" charset="0"/>
                        </a:rPr>
                        <a:t>c</a:t>
                      </a:r>
                      <a:r>
                        <a:rPr lang="en-US" sz="2400"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ūra</a:t>
                      </a:r>
                      <a:endParaRPr lang="zh-CN" sz="2400" kern="100" dirty="0">
                        <a:solidFill>
                          <a:schemeClr val="tx1"/>
                        </a:solidFill>
                        <a:effectLst/>
                        <a:latin typeface="Times New Roman" panose="02020603050405020304" pitchFamily="18" charset="0"/>
                        <a:ea typeface="宋体" panose="02010600030101010101" pitchFamily="2" charset="-122"/>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438308494"/>
                  </a:ext>
                </a:extLst>
              </a:tr>
            </a:tbl>
          </a:graphicData>
        </a:graphic>
      </p:graphicFrame>
    </p:spTree>
    <p:extLst>
      <p:ext uri="{BB962C8B-B14F-4D97-AF65-F5344CB8AC3E}">
        <p14:creationId xmlns:p14="http://schemas.microsoft.com/office/powerpoint/2010/main" val="362802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086304"/>
          </a:xfrm>
        </p:spPr>
        <p:txBody>
          <a:bodyPr/>
          <a:lstStyle/>
          <a:p>
            <a:r>
              <a:rPr lang="zh-CN" altLang="en-US" dirty="0" smtClean="0"/>
              <a:t>第二节  语法的演变</a:t>
            </a:r>
            <a:endParaRPr lang="zh-CN" altLang="en-US" dirty="0"/>
          </a:p>
        </p:txBody>
      </p:sp>
      <p:sp>
        <p:nvSpPr>
          <p:cNvPr id="3" name="内容占位符 2"/>
          <p:cNvSpPr>
            <a:spLocks noGrp="1"/>
          </p:cNvSpPr>
          <p:nvPr>
            <p:ph idx="1"/>
          </p:nvPr>
        </p:nvSpPr>
        <p:spPr>
          <a:xfrm>
            <a:off x="711200" y="1451430"/>
            <a:ext cx="10642600" cy="4725533"/>
          </a:xfrm>
        </p:spPr>
        <p:txBody>
          <a:bodyPr/>
          <a:lstStyle/>
          <a:p>
            <a:pPr marL="0" indent="0">
              <a:buNone/>
            </a:pPr>
            <a:r>
              <a:rPr lang="zh-CN" altLang="en-US" sz="2000" dirty="0" smtClean="0"/>
              <a:t>一、组合规则的发展</a:t>
            </a:r>
            <a:endParaRPr lang="en-US" altLang="zh-CN" sz="2000" dirty="0" smtClean="0"/>
          </a:p>
          <a:p>
            <a:pPr marL="0" indent="0">
              <a:buNone/>
            </a:pPr>
            <a:r>
              <a:rPr lang="zh-CN" altLang="en-US" sz="2000" dirty="0" smtClean="0"/>
              <a:t>（</a:t>
            </a:r>
            <a:r>
              <a:rPr lang="en-US" altLang="zh-CN" sz="2000" dirty="0" smtClean="0"/>
              <a:t>1</a:t>
            </a:r>
            <a:r>
              <a:rPr lang="zh-CN" altLang="en-US" sz="2000" dirty="0" smtClean="0"/>
              <a:t>）宾语前置，改成宾语后置 ：时不我待；忌不自信；是可忍、孰不可忍；我孰与城北徐公美？</a:t>
            </a:r>
            <a:endParaRPr lang="en-US" altLang="zh-CN" sz="2000" dirty="0" smtClean="0"/>
          </a:p>
          <a:p>
            <a:pPr marL="0" indent="0">
              <a:buNone/>
            </a:pPr>
            <a:r>
              <a:rPr lang="zh-CN" altLang="en-US" sz="2000" dirty="0" smtClean="0"/>
              <a:t>（</a:t>
            </a:r>
            <a:r>
              <a:rPr lang="en-US" altLang="zh-CN" sz="2000" dirty="0" smtClean="0"/>
              <a:t>2</a:t>
            </a:r>
            <a:r>
              <a:rPr lang="zh-CN" altLang="en-US" sz="2000" dirty="0" smtClean="0"/>
              <a:t>）正偏 </a:t>
            </a:r>
            <a:r>
              <a:rPr lang="en-US" altLang="zh-CN" sz="2000" dirty="0" smtClean="0"/>
              <a:t>–</a:t>
            </a:r>
            <a:r>
              <a:rPr lang="zh-CN" altLang="en-US" sz="2000" dirty="0" smtClean="0"/>
              <a:t>偏正“小名</a:t>
            </a:r>
            <a:r>
              <a:rPr lang="en-US" altLang="zh-CN" sz="2000" dirty="0" smtClean="0"/>
              <a:t>+</a:t>
            </a:r>
            <a:r>
              <a:rPr lang="zh-CN" altLang="en-US" sz="2000" dirty="0" smtClean="0"/>
              <a:t>大名”：</a:t>
            </a:r>
            <a:r>
              <a:rPr lang="zh-CN" altLang="en-US" sz="2000" noProof="1"/>
              <a:t>城</a:t>
            </a:r>
            <a:r>
              <a:rPr lang="zh-CN" altLang="en-US" sz="2000" noProof="1" smtClean="0"/>
              <a:t>濮、帝尧、丘商、肉干、人客、鱼生、虫蝗、鸡公、牛牯、鸡嫲</a:t>
            </a:r>
            <a:endParaRPr lang="en-US" altLang="zh-CN" sz="2000" noProof="1" smtClean="0"/>
          </a:p>
          <a:p>
            <a:pPr marL="0" indent="0">
              <a:buNone/>
            </a:pPr>
            <a:r>
              <a:rPr lang="en-US" altLang="zh-CN" sz="2000" noProof="1"/>
              <a:t> </a:t>
            </a:r>
            <a:r>
              <a:rPr lang="en-US" altLang="zh-CN" sz="2000" noProof="1" smtClean="0"/>
              <a:t>  </a:t>
            </a:r>
            <a:r>
              <a:rPr lang="zh-CN" altLang="en-US" sz="2000" noProof="1" smtClean="0"/>
              <a:t>湖北通山：条苗、嗣子、菜蔬</a:t>
            </a:r>
            <a:endParaRPr lang="en-US" altLang="zh-CN" sz="2000" noProof="1" smtClean="0"/>
          </a:p>
          <a:p>
            <a:pPr marL="0" indent="0">
              <a:buNone/>
            </a:pPr>
            <a:r>
              <a:rPr lang="zh-CN" altLang="en-US" sz="2000" dirty="0" smtClean="0"/>
              <a:t>桥本万太郎</a:t>
            </a:r>
            <a:r>
              <a:rPr lang="en-US" altLang="zh-CN" sz="2000" dirty="0" smtClean="0"/>
              <a:t>《</a:t>
            </a:r>
            <a:r>
              <a:rPr lang="zh-CN" altLang="en-US" sz="2000" dirty="0" smtClean="0"/>
              <a:t>语言地理类型学</a:t>
            </a:r>
            <a:r>
              <a:rPr lang="en-US" altLang="zh-CN" sz="2000" dirty="0" smtClean="0"/>
              <a:t>》</a:t>
            </a:r>
          </a:p>
          <a:p>
            <a:pPr marL="0" indent="0">
              <a:buNone/>
            </a:pPr>
            <a:r>
              <a:rPr lang="zh-CN" altLang="en-US" sz="2000" dirty="0" smtClean="0"/>
              <a:t>汉语方言的南北分界线</a:t>
            </a:r>
            <a:endParaRPr lang="en-US" altLang="zh-CN" sz="2000" dirty="0" smtClean="0"/>
          </a:p>
          <a:p>
            <a:pPr marL="0" indent="0">
              <a:buNone/>
            </a:pPr>
            <a:endParaRPr lang="zh-CN" altLang="en-US" dirty="0"/>
          </a:p>
        </p:txBody>
      </p:sp>
      <p:pic>
        <p:nvPicPr>
          <p:cNvPr id="4" name="图片 3"/>
          <p:cNvPicPr>
            <a:picLocks noChangeAspect="1"/>
          </p:cNvPicPr>
          <p:nvPr/>
        </p:nvPicPr>
        <p:blipFill>
          <a:blip r:embed="rId2"/>
          <a:stretch>
            <a:fillRect/>
          </a:stretch>
        </p:blipFill>
        <p:spPr>
          <a:xfrm>
            <a:off x="6032500" y="2979965"/>
            <a:ext cx="4419600" cy="1943100"/>
          </a:xfrm>
          <a:prstGeom prst="rect">
            <a:avLst/>
          </a:prstGeom>
        </p:spPr>
      </p:pic>
      <p:pic>
        <p:nvPicPr>
          <p:cNvPr id="5" name="图片 4"/>
          <p:cNvPicPr>
            <a:picLocks noChangeAspect="1"/>
          </p:cNvPicPr>
          <p:nvPr/>
        </p:nvPicPr>
        <p:blipFill>
          <a:blip r:embed="rId3"/>
          <a:stretch>
            <a:fillRect/>
          </a:stretch>
        </p:blipFill>
        <p:spPr>
          <a:xfrm>
            <a:off x="498826" y="4792058"/>
            <a:ext cx="10729890" cy="2011854"/>
          </a:xfrm>
          <a:prstGeom prst="rect">
            <a:avLst/>
          </a:prstGeom>
        </p:spPr>
      </p:pic>
    </p:spTree>
    <p:extLst>
      <p:ext uri="{BB962C8B-B14F-4D97-AF65-F5344CB8AC3E}">
        <p14:creationId xmlns:p14="http://schemas.microsoft.com/office/powerpoint/2010/main" val="5652768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5086" y="391886"/>
            <a:ext cx="10758714" cy="5785077"/>
          </a:xfrm>
        </p:spPr>
        <p:txBody>
          <a:bodyPr>
            <a:normAutofit lnSpcReduction="10000"/>
          </a:bodyPr>
          <a:lstStyle/>
          <a:p>
            <a:r>
              <a:rPr lang="zh-CN" altLang="en-US" dirty="0" smtClean="0"/>
              <a:t>二、聚合规则的发展</a:t>
            </a:r>
            <a:endParaRPr lang="en-US" altLang="zh-CN" dirty="0" smtClean="0"/>
          </a:p>
          <a:p>
            <a:pPr marL="0" indent="0">
              <a:buNone/>
            </a:pPr>
            <a:r>
              <a:rPr lang="zh-CN" altLang="en-US" dirty="0" smtClean="0"/>
              <a:t>形态的改变、语法范畴的消长和词类的发展</a:t>
            </a:r>
            <a:endParaRPr lang="en-US" altLang="zh-CN" dirty="0" smtClean="0"/>
          </a:p>
          <a:p>
            <a:pPr marL="0" indent="0">
              <a:buNone/>
            </a:pPr>
            <a:r>
              <a:rPr lang="zh-CN" altLang="en-US"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原始印欧语富于形态变化，名词有三个性、三个数、八个格的变化，因而有性、数、格的语法范畴。</a:t>
            </a:r>
            <a:endParaRPr lang="en-US" altLang="zh-CN" sz="2200" dirty="0">
              <a:latin typeface="楷体" panose="02010609060101010101" pitchFamily="49" charset="-122"/>
              <a:ea typeface="楷体" panose="02010609060101010101" pitchFamily="49" charset="-122"/>
            </a:endParaRPr>
          </a:p>
          <a:p>
            <a:pPr marL="0" indent="0">
              <a:buNone/>
            </a:pPr>
            <a:r>
              <a:rPr lang="zh-CN" altLang="en-US" sz="2200" dirty="0">
                <a:latin typeface="楷体" panose="02010609060101010101" pitchFamily="49" charset="-122"/>
                <a:ea typeface="楷体" panose="02010609060101010101" pitchFamily="49" charset="-122"/>
              </a:rPr>
              <a:t>  古英语亦有三性、二数、四格，现代英语只有两数和残存的主格、宾格、属格（</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he/him/his</a:t>
            </a:r>
            <a:r>
              <a:rPr lang="zh-CN" altLang="en-US" sz="2200" dirty="0">
                <a:latin typeface="楷体" panose="02010609060101010101" pitchFamily="49" charset="-122"/>
                <a:ea typeface="楷体" panose="02010609060101010101" pitchFamily="49" charset="-122"/>
              </a:rPr>
              <a:t>）。</a:t>
            </a:r>
            <a:endParaRPr lang="en-US" altLang="zh-CN" sz="2200" dirty="0">
              <a:latin typeface="楷体" panose="02010609060101010101" pitchFamily="49" charset="-122"/>
              <a:ea typeface="楷体" panose="02010609060101010101" pitchFamily="49" charset="-122"/>
            </a:endParaRPr>
          </a:p>
          <a:p>
            <a:pPr marL="0" indent="0">
              <a:buNone/>
            </a:pPr>
            <a:r>
              <a:rPr lang="zh-CN" altLang="en-US" sz="2200" dirty="0">
                <a:latin typeface="楷体" panose="02010609060101010101" pitchFamily="49" charset="-122"/>
                <a:ea typeface="楷体" panose="02010609060101010101" pitchFamily="49" charset="-122"/>
              </a:rPr>
              <a:t>  古俄语有单、双、复三数，现代俄语仅有单、复数。</a:t>
            </a:r>
            <a:endParaRPr lang="en-US" altLang="zh-CN" sz="2200" dirty="0">
              <a:latin typeface="楷体" panose="02010609060101010101" pitchFamily="49" charset="-122"/>
              <a:ea typeface="楷体" panose="02010609060101010101" pitchFamily="49" charset="-122"/>
            </a:endParaRPr>
          </a:p>
          <a:p>
            <a:pPr marL="0" indent="0">
              <a:buNone/>
            </a:pPr>
            <a:r>
              <a:rPr lang="zh-CN" altLang="en-US" sz="2200" dirty="0">
                <a:latin typeface="楷体" panose="02010609060101010101" pitchFamily="49" charset="-122"/>
                <a:ea typeface="楷体" panose="02010609060101010101" pitchFamily="49" charset="-122"/>
              </a:rPr>
              <a:t>  古俄语有</a:t>
            </a:r>
            <a:r>
              <a:rPr lang="en-US" altLang="zh-CN" sz="2200" dirty="0">
                <a:latin typeface="楷体" panose="02010609060101010101" pitchFamily="49" charset="-122"/>
                <a:ea typeface="楷体" panose="02010609060101010101" pitchFamily="49" charset="-122"/>
              </a:rPr>
              <a:t>5</a:t>
            </a:r>
            <a:r>
              <a:rPr lang="zh-CN" altLang="en-US" sz="2200" dirty="0">
                <a:latin typeface="楷体" panose="02010609060101010101" pitchFamily="49" charset="-122"/>
                <a:ea typeface="楷体" panose="02010609060101010101" pitchFamily="49" charset="-122"/>
              </a:rPr>
              <a:t>种变格法，现代俄语仅有</a:t>
            </a:r>
            <a:r>
              <a:rPr lang="en-US" altLang="zh-CN" sz="2200" dirty="0">
                <a:latin typeface="楷体" panose="02010609060101010101" pitchFamily="49" charset="-122"/>
                <a:ea typeface="楷体" panose="02010609060101010101" pitchFamily="49" charset="-122"/>
              </a:rPr>
              <a:t>2</a:t>
            </a:r>
            <a:r>
              <a:rPr lang="zh-CN" altLang="en-US" sz="2200" dirty="0">
                <a:latin typeface="楷体" panose="02010609060101010101" pitchFamily="49" charset="-122"/>
                <a:ea typeface="楷体" panose="02010609060101010101" pitchFamily="49" charset="-122"/>
              </a:rPr>
              <a:t>种</a:t>
            </a:r>
            <a:r>
              <a:rPr lang="zh-CN" altLang="en-US" sz="2200" dirty="0" smtClean="0">
                <a:latin typeface="楷体" panose="02010609060101010101" pitchFamily="49" charset="-122"/>
                <a:ea typeface="楷体" panose="02010609060101010101" pitchFamily="49" charset="-122"/>
              </a:rPr>
              <a:t>。</a:t>
            </a:r>
            <a:endParaRPr lang="en-US" altLang="zh-CN" sz="2200" dirty="0" smtClean="0">
              <a:latin typeface="楷体" panose="02010609060101010101" pitchFamily="49" charset="-122"/>
              <a:ea typeface="楷体" panose="02010609060101010101" pitchFamily="49" charset="-122"/>
            </a:endParaRPr>
          </a:p>
          <a:p>
            <a:pPr marL="0" indent="0">
              <a:buNone/>
            </a:pPr>
            <a:endParaRPr lang="en-US" altLang="zh-CN" sz="2200" dirty="0">
              <a:latin typeface="楷体" panose="02010609060101010101" pitchFamily="49" charset="-122"/>
              <a:ea typeface="楷体" panose="02010609060101010101" pitchFamily="49" charset="-122"/>
            </a:endParaRPr>
          </a:p>
          <a:p>
            <a:pPr marL="0" indent="0">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英语：</a:t>
            </a:r>
          </a:p>
          <a:p>
            <a:pPr marL="0" indent="0">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领属性修饰语＋中心语→中心语＋领属性修饰语</a:t>
            </a:r>
          </a:p>
          <a:p>
            <a:pPr marL="0" indent="0">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the student’s book → the book of the student</a:t>
            </a:r>
          </a:p>
          <a:p>
            <a:pPr marL="0" indent="0">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10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世纪时，</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of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结构只占领属结构的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；十四世纪时，</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of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结构占领属结构的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85%</a:t>
            </a:r>
          </a:p>
          <a:p>
            <a:pPr marL="0" indent="0">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法语：</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livre de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l‘étudiant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西班牙语：</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libro</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de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estudiante</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葡萄牙语：</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livro</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do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estudante</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意大利语：</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libro</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dello</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student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加泰罗尼亚语：</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llibre</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de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l'estudiant</a:t>
            </a:r>
            <a:endParaRPr lang="en-US" altLang="zh-CN" sz="2200" dirty="0" smtClean="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34963757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41E782A4-00D1-06AB-57D8-430985C8C7AE}"/>
              </a:ext>
            </a:extLst>
          </p:cNvPr>
          <p:cNvSpPr>
            <a:spLocks noGrp="1"/>
          </p:cNvSpPr>
          <p:nvPr>
            <p:ph idx="1"/>
          </p:nvPr>
        </p:nvSpPr>
        <p:spPr>
          <a:xfrm>
            <a:off x="452761" y="337350"/>
            <a:ext cx="11345662" cy="6169981"/>
          </a:xfrm>
        </p:spPr>
        <p:txBody>
          <a:bodyPr>
            <a:normAutofit/>
          </a:bodyPr>
          <a:lstStyle/>
          <a:p>
            <a:r>
              <a:rPr lang="zh-CN" altLang="en-US" dirty="0">
                <a:latin typeface="宋体" panose="02010600030101010101" pitchFamily="2" charset="-122"/>
                <a:ea typeface="宋体" panose="02010600030101010101" pitchFamily="2" charset="-122"/>
              </a:rPr>
              <a:t>汉语缺少形态，词序特别重要。</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宾语位置的变化</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现代汉语没有宾语前置，而古代汉语的宾语在如下三种条件下必须前置：</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）在疑问句中疑问代词作宾语</a:t>
            </a:r>
          </a:p>
          <a:p>
            <a:pPr marL="0" indent="0">
              <a:buNone/>
            </a:pPr>
            <a:r>
              <a:rPr lang="zh-CN" altLang="en-US" sz="2400" dirty="0">
                <a:latin typeface="楷体" panose="02010609060101010101" pitchFamily="49" charset="-122"/>
                <a:ea typeface="楷体" panose="02010609060101010101" pitchFamily="49" charset="-122"/>
              </a:rPr>
              <a:t>  彼且</a:t>
            </a:r>
            <a:r>
              <a:rPr lang="zh-CN" altLang="en-US" sz="2400" b="1" dirty="0">
                <a:solidFill>
                  <a:srgbClr val="FF0000"/>
                </a:solidFill>
                <a:latin typeface="楷体" panose="02010609060101010101" pitchFamily="49" charset="-122"/>
                <a:ea typeface="楷体" panose="02010609060101010101" pitchFamily="49" charset="-122"/>
              </a:rPr>
              <a:t>奚</a:t>
            </a:r>
            <a:r>
              <a:rPr lang="zh-CN" altLang="en-US" sz="2400" dirty="0">
                <a:latin typeface="楷体" panose="02010609060101010101" pitchFamily="49" charset="-122"/>
                <a:ea typeface="楷体" panose="02010609060101010101" pitchFamily="49" charset="-122"/>
              </a:rPr>
              <a:t>适也？（庄子</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逍遥游） </a:t>
            </a:r>
          </a:p>
          <a:p>
            <a:pPr marL="0" indent="0">
              <a:buNone/>
            </a:pPr>
            <a:r>
              <a:rPr lang="zh-CN" altLang="en-US" sz="2400" dirty="0">
                <a:latin typeface="楷体" panose="02010609060101010101" pitchFamily="49" charset="-122"/>
                <a:ea typeface="楷体" panose="02010609060101010101" pitchFamily="49" charset="-122"/>
              </a:rPr>
              <a:t>  大王来</a:t>
            </a:r>
            <a:r>
              <a:rPr lang="zh-CN" altLang="en-US" sz="2400" b="1" dirty="0">
                <a:solidFill>
                  <a:srgbClr val="FF0000"/>
                </a:solidFill>
                <a:latin typeface="楷体" panose="02010609060101010101" pitchFamily="49" charset="-122"/>
                <a:ea typeface="楷体" panose="02010609060101010101" pitchFamily="49" charset="-122"/>
              </a:rPr>
              <a:t>何</a:t>
            </a:r>
            <a:r>
              <a:rPr lang="zh-CN" altLang="en-US" sz="2400" dirty="0">
                <a:latin typeface="楷体" panose="02010609060101010101" pitchFamily="49" charset="-122"/>
                <a:ea typeface="楷体" panose="02010609060101010101" pitchFamily="49" charset="-122"/>
              </a:rPr>
              <a:t>操？（史记</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项羽本记）</a:t>
            </a:r>
          </a:p>
          <a:p>
            <a:pPr marL="0" indent="0">
              <a:buNone/>
            </a:pPr>
            <a:r>
              <a:rPr lang="zh-CN" altLang="en-US" sz="2400" dirty="0">
                <a:latin typeface="楷体" panose="02010609060101010101" pitchFamily="49" charset="-122"/>
                <a:ea typeface="楷体" panose="02010609060101010101" pitchFamily="49" charset="-122"/>
              </a:rPr>
              <a:t>  皮之不存，毛将</a:t>
            </a:r>
            <a:r>
              <a:rPr lang="zh-CN" altLang="en-US" sz="2400" b="1" dirty="0">
                <a:solidFill>
                  <a:srgbClr val="FF0000"/>
                </a:solidFill>
                <a:latin typeface="楷体" panose="02010609060101010101" pitchFamily="49" charset="-122"/>
                <a:ea typeface="楷体" panose="02010609060101010101" pitchFamily="49" charset="-122"/>
              </a:rPr>
              <a:t>安</a:t>
            </a:r>
            <a:r>
              <a:rPr lang="zh-CN" altLang="en-US" sz="2400" dirty="0">
                <a:latin typeface="楷体" panose="02010609060101010101" pitchFamily="49" charset="-122"/>
                <a:ea typeface="楷体" panose="02010609060101010101" pitchFamily="49" charset="-122"/>
              </a:rPr>
              <a:t>傅？（左传</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僖公十四年）</a:t>
            </a:r>
          </a:p>
          <a:p>
            <a:r>
              <a:rPr lang="zh-CN" altLang="en-US" dirty="0">
                <a:latin typeface="宋体" panose="02010600030101010101" pitchFamily="2" charset="-122"/>
                <a:ea typeface="宋体" panose="02010600030101010101" pitchFamily="2" charset="-122"/>
              </a:rPr>
              <a:t>如果动词前有助动词，疑问代词宾语要放在助动词之前：</a:t>
            </a:r>
          </a:p>
          <a:p>
            <a:pPr marL="0" indent="0">
              <a:lnSpc>
                <a:spcPct val="100000"/>
              </a:lnSpc>
              <a:buNone/>
            </a:pPr>
            <a:r>
              <a:rPr lang="zh-CN" altLang="en-US" sz="2400" dirty="0">
                <a:latin typeface="楷体" panose="02010609060101010101" pitchFamily="49" charset="-122"/>
                <a:ea typeface="楷体" panose="02010609060101010101" pitchFamily="49" charset="-122"/>
              </a:rPr>
              <a:t>  臣实不才，又</a:t>
            </a:r>
            <a:r>
              <a:rPr lang="zh-CN" altLang="en-US" sz="2400" b="1" dirty="0">
                <a:solidFill>
                  <a:srgbClr val="FF0000"/>
                </a:solidFill>
                <a:latin typeface="楷体" panose="02010609060101010101" pitchFamily="49" charset="-122"/>
                <a:ea typeface="楷体" panose="02010609060101010101" pitchFamily="49" charset="-122"/>
              </a:rPr>
              <a:t>谁</a:t>
            </a:r>
            <a:r>
              <a:rPr lang="zh-CN" altLang="en-US" sz="2400" dirty="0">
                <a:latin typeface="楷体" panose="02010609060101010101" pitchFamily="49" charset="-122"/>
                <a:ea typeface="楷体" panose="02010609060101010101" pitchFamily="49" charset="-122"/>
              </a:rPr>
              <a:t>敢怨？（左传</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成公三年）</a:t>
            </a:r>
          </a:p>
          <a:p>
            <a:r>
              <a:rPr lang="zh-CN" altLang="en-US" dirty="0">
                <a:latin typeface="宋体" panose="02010600030101010101" pitchFamily="2" charset="-122"/>
                <a:ea typeface="宋体" panose="02010600030101010101" pitchFamily="2" charset="-122"/>
              </a:rPr>
              <a:t>疑问代词作介词的宾语也要前置，放在介词之前：</a:t>
            </a:r>
          </a:p>
          <a:p>
            <a:pPr marL="0" indent="0">
              <a:lnSpc>
                <a:spcPct val="100000"/>
              </a:lnSpc>
              <a:buNone/>
            </a:pPr>
            <a:r>
              <a:rPr lang="zh-CN" altLang="en-US" sz="2400" dirty="0">
                <a:latin typeface="楷体" panose="02010609060101010101" pitchFamily="49" charset="-122"/>
                <a:ea typeface="楷体" panose="02010609060101010101" pitchFamily="49" charset="-122"/>
              </a:rPr>
              <a:t>  许子</a:t>
            </a:r>
            <a:r>
              <a:rPr lang="zh-CN" altLang="en-US" sz="2400" b="1" dirty="0">
                <a:solidFill>
                  <a:srgbClr val="FF0000"/>
                </a:solidFill>
                <a:latin typeface="楷体" panose="02010609060101010101" pitchFamily="49" charset="-122"/>
                <a:ea typeface="楷体" panose="02010609060101010101" pitchFamily="49" charset="-122"/>
              </a:rPr>
              <a:t>奚</a:t>
            </a:r>
            <a:r>
              <a:rPr lang="zh-CN" altLang="en-US" sz="2400" dirty="0">
                <a:latin typeface="楷体" panose="02010609060101010101" pitchFamily="49" charset="-122"/>
                <a:ea typeface="楷体" panose="02010609060101010101" pitchFamily="49" charset="-122"/>
              </a:rPr>
              <a:t>为不自织？（孟子</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滕文公上）</a:t>
            </a: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12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6ED822FD-2D97-6B59-F953-643BD7DFFF76}"/>
              </a:ext>
            </a:extLst>
          </p:cNvPr>
          <p:cNvSpPr>
            <a:spLocks noGrp="1"/>
          </p:cNvSpPr>
          <p:nvPr>
            <p:ph idx="1"/>
          </p:nvPr>
        </p:nvSpPr>
        <p:spPr>
          <a:xfrm>
            <a:off x="399495" y="612559"/>
            <a:ext cx="11469950" cy="5930284"/>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）否定句代词作宾语</a:t>
            </a:r>
          </a:p>
          <a:p>
            <a:pPr marL="0" indent="0">
              <a:buNone/>
            </a:pPr>
            <a:r>
              <a:rPr lang="zh-CN" altLang="en-US" sz="2400" dirty="0">
                <a:latin typeface="楷体" panose="02010609060101010101" pitchFamily="49" charset="-122"/>
                <a:ea typeface="楷体" panose="02010609060101010101" pitchFamily="49" charset="-122"/>
              </a:rPr>
              <a:t>  我无</a:t>
            </a:r>
            <a:r>
              <a:rPr lang="zh-CN" altLang="en-US" sz="2400" b="1" dirty="0">
                <a:solidFill>
                  <a:srgbClr val="FF0000"/>
                </a:solidFill>
                <a:latin typeface="楷体" panose="02010609060101010101" pitchFamily="49" charset="-122"/>
                <a:ea typeface="楷体" panose="02010609060101010101" pitchFamily="49" charset="-122"/>
              </a:rPr>
              <a:t>尔</a:t>
            </a:r>
            <a:r>
              <a:rPr lang="zh-CN" altLang="en-US" sz="2400" dirty="0">
                <a:latin typeface="楷体" panose="02010609060101010101" pitchFamily="49" charset="-122"/>
                <a:ea typeface="楷体" panose="02010609060101010101" pitchFamily="49" charset="-122"/>
              </a:rPr>
              <a:t>诈，尔无</a:t>
            </a:r>
            <a:r>
              <a:rPr lang="zh-CN" altLang="en-US" sz="2400" b="1" dirty="0">
                <a:solidFill>
                  <a:srgbClr val="FF0000"/>
                </a:solidFill>
                <a:latin typeface="楷体" panose="02010609060101010101" pitchFamily="49" charset="-122"/>
                <a:ea typeface="楷体" panose="02010609060101010101" pitchFamily="49" charset="-122"/>
              </a:rPr>
              <a:t>我</a:t>
            </a:r>
            <a:r>
              <a:rPr lang="zh-CN" altLang="en-US" sz="2400" dirty="0">
                <a:latin typeface="楷体" panose="02010609060101010101" pitchFamily="49" charset="-122"/>
                <a:ea typeface="楷体" panose="02010609060101010101" pitchFamily="49" charset="-122"/>
              </a:rPr>
              <a:t>虞。（左传</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宣公十五年）</a:t>
            </a:r>
          </a:p>
          <a:p>
            <a:pPr marL="0" indent="0">
              <a:buNone/>
            </a:pPr>
            <a:r>
              <a:rPr lang="zh-CN" altLang="en-US" sz="2400" dirty="0">
                <a:latin typeface="楷体" panose="02010609060101010101" pitchFamily="49" charset="-122"/>
                <a:ea typeface="楷体" panose="02010609060101010101" pitchFamily="49" charset="-122"/>
              </a:rPr>
              <a:t>  邻国不</a:t>
            </a:r>
            <a:r>
              <a:rPr lang="zh-CN" altLang="en-US" sz="2400" b="1" dirty="0">
                <a:solidFill>
                  <a:srgbClr val="FF0000"/>
                </a:solidFill>
                <a:latin typeface="楷体" panose="02010609060101010101" pitchFamily="49" charset="-122"/>
                <a:ea typeface="楷体" panose="02010609060101010101" pitchFamily="49" charset="-122"/>
              </a:rPr>
              <a:t>吾</a:t>
            </a:r>
            <a:r>
              <a:rPr lang="zh-CN" altLang="en-US" sz="2400" dirty="0">
                <a:latin typeface="楷体" panose="02010609060101010101" pitchFamily="49" charset="-122"/>
                <a:ea typeface="楷体" panose="02010609060101010101" pitchFamily="49" charset="-122"/>
              </a:rPr>
              <a:t>亲也。（国语</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齐语）</a:t>
            </a:r>
          </a:p>
          <a:p>
            <a:pPr marL="0" indent="0">
              <a:buNone/>
            </a:pPr>
            <a:r>
              <a:rPr lang="zh-CN" altLang="en-US" sz="2400" dirty="0">
                <a:latin typeface="楷体" panose="02010609060101010101" pitchFamily="49" charset="-122"/>
                <a:ea typeface="楷体" panose="02010609060101010101" pitchFamily="49" charset="-122"/>
              </a:rPr>
              <a:t>  每自比于管仲、乐毅，时人莫</a:t>
            </a:r>
            <a:r>
              <a:rPr lang="zh-CN" altLang="en-US" sz="2400" b="1" dirty="0">
                <a:solidFill>
                  <a:srgbClr val="FF0000"/>
                </a:solidFill>
                <a:latin typeface="楷体" panose="02010609060101010101" pitchFamily="49" charset="-122"/>
                <a:ea typeface="楷体" panose="02010609060101010101" pitchFamily="49" charset="-122"/>
              </a:rPr>
              <a:t>之</a:t>
            </a:r>
            <a:r>
              <a:rPr lang="zh-CN" altLang="en-US" sz="2400" dirty="0">
                <a:latin typeface="楷体" panose="02010609060101010101" pitchFamily="49" charset="-122"/>
                <a:ea typeface="楷体" panose="02010609060101010101" pitchFamily="49" charset="-122"/>
              </a:rPr>
              <a:t>许也。（隆中对）</a:t>
            </a:r>
            <a:endParaRPr lang="en-US" altLang="zh-CN" sz="2400" dirty="0">
              <a:latin typeface="楷体" panose="02010609060101010101" pitchFamily="49" charset="-122"/>
              <a:ea typeface="楷体" panose="02010609060101010101" pitchFamily="49"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）宾语用助词复指</a:t>
            </a:r>
          </a:p>
          <a:p>
            <a:pPr marL="0" indent="0">
              <a:buNone/>
            </a:pPr>
            <a:r>
              <a:rPr lang="zh-CN" altLang="en-US" sz="2400" dirty="0">
                <a:latin typeface="楷体" panose="02010609060101010101" pitchFamily="49" charset="-122"/>
                <a:ea typeface="楷体" panose="02010609060101010101" pitchFamily="49" charset="-122"/>
              </a:rPr>
              <a:t>  前世不同教，</a:t>
            </a:r>
            <a:r>
              <a:rPr lang="zh-CN" altLang="en-US" sz="2400" b="1" dirty="0">
                <a:solidFill>
                  <a:srgbClr val="FF0000"/>
                </a:solidFill>
                <a:latin typeface="楷体" panose="02010609060101010101" pitchFamily="49" charset="-122"/>
                <a:ea typeface="楷体" panose="02010609060101010101" pitchFamily="49" charset="-122"/>
              </a:rPr>
              <a:t>何古</a:t>
            </a:r>
            <a:r>
              <a:rPr lang="zh-CN" altLang="en-US" sz="2400" dirty="0">
                <a:latin typeface="楷体" panose="02010609060101010101" pitchFamily="49" charset="-122"/>
                <a:ea typeface="楷体" panose="02010609060101010101" pitchFamily="49" charset="-122"/>
              </a:rPr>
              <a:t>之法？帝王不相复，</a:t>
            </a:r>
            <a:r>
              <a:rPr lang="zh-CN" altLang="en-US" sz="2400" b="1" dirty="0">
                <a:solidFill>
                  <a:srgbClr val="FF0000"/>
                </a:solidFill>
                <a:latin typeface="楷体" panose="02010609060101010101" pitchFamily="49" charset="-122"/>
                <a:ea typeface="楷体" panose="02010609060101010101" pitchFamily="49" charset="-122"/>
              </a:rPr>
              <a:t>何礼</a:t>
            </a:r>
            <a:r>
              <a:rPr lang="zh-CN" altLang="en-US" sz="2400" dirty="0">
                <a:latin typeface="楷体" panose="02010609060101010101" pitchFamily="49" charset="-122"/>
                <a:ea typeface="楷体" panose="02010609060101010101" pitchFamily="49" charset="-122"/>
              </a:rPr>
              <a:t>之循？（商君书</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更法） </a:t>
            </a:r>
          </a:p>
          <a:p>
            <a:pPr marL="0" indent="0">
              <a:buNone/>
            </a:pPr>
            <a:r>
              <a:rPr lang="zh-CN" altLang="en-US" sz="2400" dirty="0">
                <a:latin typeface="楷体" panose="02010609060101010101" pitchFamily="49" charset="-122"/>
                <a:ea typeface="楷体" panose="02010609060101010101" pitchFamily="49" charset="-122"/>
              </a:rPr>
              <a:t>  齐侯曰：“岂</a:t>
            </a:r>
            <a:r>
              <a:rPr lang="zh-CN" altLang="en-US" sz="2400" b="1" dirty="0">
                <a:solidFill>
                  <a:srgbClr val="FF0000"/>
                </a:solidFill>
                <a:latin typeface="楷体" panose="02010609060101010101" pitchFamily="49" charset="-122"/>
                <a:ea typeface="楷体" panose="02010609060101010101" pitchFamily="49" charset="-122"/>
              </a:rPr>
              <a:t>不谷</a:t>
            </a:r>
            <a:r>
              <a:rPr lang="zh-CN" altLang="en-US" sz="2400" dirty="0">
                <a:latin typeface="楷体" panose="02010609060101010101" pitchFamily="49" charset="-122"/>
                <a:ea typeface="楷体" panose="02010609060101010101" pitchFamily="49" charset="-122"/>
              </a:rPr>
              <a:t>是为，</a:t>
            </a:r>
            <a:r>
              <a:rPr lang="zh-CN" altLang="en-US" sz="2400" b="1" dirty="0">
                <a:solidFill>
                  <a:srgbClr val="FF0000"/>
                </a:solidFill>
                <a:latin typeface="楷体" panose="02010609060101010101" pitchFamily="49" charset="-122"/>
                <a:ea typeface="楷体" panose="02010609060101010101" pitchFamily="49" charset="-122"/>
              </a:rPr>
              <a:t>先君之好</a:t>
            </a:r>
            <a:r>
              <a:rPr lang="zh-CN" altLang="en-US" sz="2400" dirty="0">
                <a:latin typeface="楷体" panose="02010609060101010101" pitchFamily="49" charset="-122"/>
                <a:ea typeface="楷体" panose="02010609060101010101" pitchFamily="49" charset="-122"/>
              </a:rPr>
              <a:t>是继。”（左传</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襄公二十八年）</a:t>
            </a:r>
          </a:p>
          <a:p>
            <a:pPr marL="0" indent="0">
              <a:buNone/>
            </a:pPr>
            <a:r>
              <a:rPr lang="zh-CN" altLang="en-US" sz="2400" dirty="0">
                <a:latin typeface="楷体" panose="02010609060101010101" pitchFamily="49" charset="-122"/>
                <a:ea typeface="楷体" panose="02010609060101010101" pitchFamily="49" charset="-122"/>
              </a:rPr>
              <a:t>  我周之东迁，</a:t>
            </a:r>
            <a:r>
              <a:rPr lang="zh-CN" altLang="en-US" sz="2400" b="1" dirty="0">
                <a:solidFill>
                  <a:srgbClr val="FF0000"/>
                </a:solidFill>
                <a:latin typeface="楷体" panose="02010609060101010101" pitchFamily="49" charset="-122"/>
                <a:ea typeface="楷体" panose="02010609060101010101" pitchFamily="49" charset="-122"/>
              </a:rPr>
              <a:t>晋郑</a:t>
            </a:r>
            <a:r>
              <a:rPr lang="zh-CN" altLang="en-US" sz="2400" dirty="0">
                <a:latin typeface="楷体" panose="02010609060101010101" pitchFamily="49" charset="-122"/>
                <a:ea typeface="楷体" panose="02010609060101010101" pitchFamily="49" charset="-122"/>
              </a:rPr>
              <a:t>焉依。（左传</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隐公六年）</a:t>
            </a:r>
          </a:p>
          <a:p>
            <a:pPr marL="0" indent="0">
              <a:buNone/>
            </a:pPr>
            <a:r>
              <a:rPr lang="zh-CN" altLang="en-US" sz="2400" dirty="0">
                <a:latin typeface="楷体" panose="02010609060101010101" pitchFamily="49" charset="-122"/>
                <a:ea typeface="楷体" panose="02010609060101010101" pitchFamily="49" charset="-122"/>
              </a:rPr>
              <a:t>  今周与四国服事君王，将惟</a:t>
            </a:r>
            <a:r>
              <a:rPr lang="zh-CN" altLang="en-US" sz="2400" b="1" dirty="0">
                <a:solidFill>
                  <a:srgbClr val="FF0000"/>
                </a:solidFill>
                <a:latin typeface="楷体" panose="02010609060101010101" pitchFamily="49" charset="-122"/>
                <a:ea typeface="楷体" panose="02010609060101010101" pitchFamily="49" charset="-122"/>
              </a:rPr>
              <a:t>命</a:t>
            </a:r>
            <a:r>
              <a:rPr lang="zh-CN" altLang="en-US" sz="2400" dirty="0">
                <a:latin typeface="楷体" panose="02010609060101010101" pitchFamily="49" charset="-122"/>
                <a:ea typeface="楷体" panose="02010609060101010101" pitchFamily="49" charset="-122"/>
              </a:rPr>
              <a:t>是从。（左传</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昭公十二年）</a:t>
            </a:r>
          </a:p>
        </p:txBody>
      </p:sp>
    </p:spTree>
    <p:extLst>
      <p:ext uri="{BB962C8B-B14F-4D97-AF65-F5344CB8AC3E}">
        <p14:creationId xmlns:p14="http://schemas.microsoft.com/office/powerpoint/2010/main" val="87317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4" y="449943"/>
            <a:ext cx="10729686" cy="5727020"/>
          </a:xfrm>
        </p:spPr>
        <p:txBody>
          <a:bodyPr/>
          <a:lstStyle/>
          <a:p>
            <a:pPr marL="0" indent="0">
              <a:buNone/>
            </a:pPr>
            <a:r>
              <a:rPr lang="zh-CN" altLang="en-US" dirty="0"/>
              <a:t>汉语语法聚合规则</a:t>
            </a:r>
            <a:r>
              <a:rPr lang="zh-CN" altLang="en-US" dirty="0" smtClean="0"/>
              <a:t>的主要变化</a:t>
            </a:r>
            <a:endParaRPr lang="en-US" altLang="zh-CN" dirty="0"/>
          </a:p>
          <a:p>
            <a:pPr marL="0" indent="0">
              <a:buNone/>
            </a:pP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、实词功能比古代确定，词类的界限比古代清楚，出现大量的</a:t>
            </a:r>
            <a:r>
              <a:rPr lang="zh-CN" altLang="en-US" sz="2000" dirty="0" smtClean="0">
                <a:latin typeface="楷体" panose="02010609060101010101" pitchFamily="49" charset="-122"/>
                <a:ea typeface="楷体" panose="02010609060101010101" pitchFamily="49" charset="-122"/>
              </a:rPr>
              <a:t>量词</a:t>
            </a:r>
            <a:endParaRPr lang="en-US" altLang="zh-CN" sz="2000" dirty="0" smtClean="0">
              <a:latin typeface="楷体" panose="02010609060101010101" pitchFamily="49" charset="-122"/>
              <a:ea typeface="楷体" panose="02010609060101010101" pitchFamily="49" charset="-122"/>
            </a:endParaRPr>
          </a:p>
          <a:p>
            <a:pPr marL="0" indent="0">
              <a:buNone/>
            </a:pPr>
            <a:r>
              <a:rPr lang="zh-CN" altLang="en-US" sz="2000" dirty="0" smtClean="0">
                <a:latin typeface="楷体" panose="02010609060101010101" pitchFamily="49" charset="-122"/>
                <a:ea typeface="楷体" panose="02010609060101010101" pitchFamily="49" charset="-122"/>
              </a:rPr>
              <a:t>  羹</a:t>
            </a:r>
            <a:r>
              <a:rPr lang="zh-CN" altLang="en-US" sz="2000" dirty="0">
                <a:latin typeface="楷体" panose="02010609060101010101" pitchFamily="49" charset="-122"/>
                <a:ea typeface="楷体" panose="02010609060101010101" pitchFamily="49" charset="-122"/>
              </a:rPr>
              <a:t>定，雍人陈鼎五，</a:t>
            </a:r>
            <a:r>
              <a:rPr lang="zh-CN" altLang="en-US" sz="2000" b="1" dirty="0">
                <a:solidFill>
                  <a:srgbClr val="FF0000"/>
                </a:solidFill>
                <a:latin typeface="楷体" panose="02010609060101010101" pitchFamily="49" charset="-122"/>
                <a:ea typeface="楷体" panose="02010609060101010101" pitchFamily="49" charset="-122"/>
              </a:rPr>
              <a:t>三</a:t>
            </a:r>
            <a:r>
              <a:rPr lang="zh-CN" altLang="en-US" sz="2000" dirty="0">
                <a:latin typeface="楷体" panose="02010609060101010101" pitchFamily="49" charset="-122"/>
                <a:ea typeface="楷体" panose="02010609060101010101" pitchFamily="49" charset="-122"/>
              </a:rPr>
              <a:t>鼎在羊镬之西，</a:t>
            </a:r>
            <a:r>
              <a:rPr lang="zh-CN" altLang="en-US" sz="2000" b="1" dirty="0">
                <a:solidFill>
                  <a:srgbClr val="FF0000"/>
                </a:solidFill>
                <a:latin typeface="楷体" panose="02010609060101010101" pitchFamily="49" charset="-122"/>
                <a:ea typeface="楷体" panose="02010609060101010101" pitchFamily="49" charset="-122"/>
              </a:rPr>
              <a:t>二</a:t>
            </a:r>
            <a:r>
              <a:rPr lang="zh-CN" altLang="en-US" sz="2000" dirty="0">
                <a:latin typeface="楷体" panose="02010609060101010101" pitchFamily="49" charset="-122"/>
                <a:ea typeface="楷体" panose="02010609060101010101" pitchFamily="49" charset="-122"/>
              </a:rPr>
              <a:t>鼎在豕镬之西。（</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仪礼∙少牢馈食礼</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p>
          <a:p>
            <a:pPr marL="0" indent="0">
              <a:buNone/>
            </a:pPr>
            <a:r>
              <a:rPr lang="zh-CN" altLang="en-US" sz="2000" dirty="0">
                <a:latin typeface="楷体" panose="02010609060101010101" pitchFamily="49" charset="-122"/>
                <a:ea typeface="楷体" panose="02010609060101010101" pitchFamily="49" charset="-122"/>
              </a:rPr>
              <a:t>  即使人多设罗，得鹯</a:t>
            </a:r>
            <a:r>
              <a:rPr lang="zh-CN" altLang="en-US" sz="2000" b="1" dirty="0">
                <a:solidFill>
                  <a:srgbClr val="FF0000"/>
                </a:solidFill>
                <a:latin typeface="楷体" panose="02010609060101010101" pitchFamily="49" charset="-122"/>
                <a:ea typeface="楷体" panose="02010609060101010101" pitchFamily="49" charset="-122"/>
              </a:rPr>
              <a:t>数十枚</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论衡∙书虚</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p>
          <a:p>
            <a:pPr marL="0" indent="0">
              <a:buNone/>
            </a:pPr>
            <a:r>
              <a:rPr lang="zh-CN" altLang="en-US" sz="2000" dirty="0">
                <a:latin typeface="楷体" panose="02010609060101010101" pitchFamily="49" charset="-122"/>
                <a:ea typeface="楷体" panose="02010609060101010101" pitchFamily="49" charset="-122"/>
              </a:rPr>
              <a:t>  斋前种</a:t>
            </a:r>
            <a:r>
              <a:rPr lang="zh-CN" altLang="en-US" sz="2000" b="1" dirty="0">
                <a:solidFill>
                  <a:srgbClr val="FF0000"/>
                </a:solidFill>
                <a:latin typeface="楷体" panose="02010609060101010101" pitchFamily="49" charset="-122"/>
                <a:ea typeface="楷体" panose="02010609060101010101" pitchFamily="49" charset="-122"/>
              </a:rPr>
              <a:t>一株松</a:t>
            </a:r>
            <a:r>
              <a:rPr lang="zh-CN" altLang="en-US" sz="2000" dirty="0">
                <a:latin typeface="楷体" panose="02010609060101010101" pitchFamily="49" charset="-122"/>
                <a:ea typeface="楷体" panose="02010609060101010101" pitchFamily="49" charset="-122"/>
              </a:rPr>
              <a:t>，恒自手壅治之。（</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世说新语∙德行</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p>
          <a:p>
            <a:pPr marL="0" indent="0">
              <a:buNone/>
            </a:pPr>
            <a:r>
              <a:rPr lang="zh-CN" altLang="en-US" sz="2000" dirty="0">
                <a:latin typeface="楷体" panose="02010609060101010101" pitchFamily="49" charset="-122"/>
                <a:ea typeface="楷体" panose="02010609060101010101" pitchFamily="49" charset="-122"/>
              </a:rPr>
              <a:t>  以麻子</a:t>
            </a:r>
            <a:r>
              <a:rPr lang="zh-CN" altLang="en-US" sz="2000" b="1" dirty="0">
                <a:solidFill>
                  <a:srgbClr val="FF0000"/>
                </a:solidFill>
                <a:latin typeface="楷体" panose="02010609060101010101" pitchFamily="49" charset="-122"/>
                <a:ea typeface="楷体" panose="02010609060101010101" pitchFamily="49" charset="-122"/>
              </a:rPr>
              <a:t>二七颗</a:t>
            </a:r>
            <a:r>
              <a:rPr lang="zh-CN" altLang="en-US" sz="2000" dirty="0">
                <a:latin typeface="楷体" panose="02010609060101010101" pitchFamily="49" charset="-122"/>
                <a:ea typeface="楷体" panose="02010609060101010101" pitchFamily="49" charset="-122"/>
              </a:rPr>
              <a:t>，赤小豆</a:t>
            </a:r>
            <a:r>
              <a:rPr lang="zh-CN" altLang="en-US" sz="2000" b="1" dirty="0">
                <a:solidFill>
                  <a:srgbClr val="FF0000"/>
                </a:solidFill>
                <a:latin typeface="楷体" panose="02010609060101010101" pitchFamily="49" charset="-122"/>
                <a:ea typeface="楷体" panose="02010609060101010101" pitchFamily="49" charset="-122"/>
              </a:rPr>
              <a:t>七枚</a:t>
            </a:r>
            <a:r>
              <a:rPr lang="zh-CN" altLang="en-US" sz="2000" dirty="0">
                <a:latin typeface="楷体" panose="02010609060101010101" pitchFamily="49" charset="-122"/>
                <a:ea typeface="楷体" panose="02010609060101010101" pitchFamily="49" charset="-122"/>
              </a:rPr>
              <a:t>，置井中，辟疫病，甚神验。（</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齐民要术∙小豆</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、开始出现构词</a:t>
            </a:r>
            <a:r>
              <a:rPr lang="zh-CN" altLang="en-US" sz="2000" dirty="0" smtClean="0">
                <a:latin typeface="楷体" panose="02010609060101010101" pitchFamily="49" charset="-122"/>
                <a:ea typeface="楷体" panose="02010609060101010101" pitchFamily="49" charset="-122"/>
              </a:rPr>
              <a:t>词缀（儿、子）</a:t>
            </a:r>
            <a:endParaRPr lang="en-US" altLang="zh-CN" sz="2000" dirty="0">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、有了重叠的语法</a:t>
            </a:r>
            <a:r>
              <a:rPr lang="zh-CN" altLang="en-US" sz="2000" dirty="0" smtClean="0">
                <a:latin typeface="楷体" panose="02010609060101010101" pitchFamily="49" charset="-122"/>
                <a:ea typeface="楷体" panose="02010609060101010101" pitchFamily="49" charset="-122"/>
              </a:rPr>
              <a:t>手段，粘附性助词</a:t>
            </a: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“着、了、过”王力：近代汉语语法史上划时代的一件大事</a:t>
            </a:r>
            <a:endParaRPr lang="en-US" altLang="zh-CN" sz="2000" dirty="0">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、双音词的产生，补偿语音的简化，连读变调出现模式化现象</a:t>
            </a:r>
            <a:endParaRPr lang="en-US" altLang="zh-CN" sz="2000" dirty="0">
              <a:latin typeface="楷体" panose="02010609060101010101" pitchFamily="49" charset="-122"/>
              <a:ea typeface="楷体" panose="02010609060101010101" pitchFamily="49" charset="-122"/>
            </a:endParaRPr>
          </a:p>
          <a:p>
            <a:endParaRPr lang="zh-CN" altLang="en-US" dirty="0"/>
          </a:p>
        </p:txBody>
      </p:sp>
    </p:spTree>
    <p:extLst>
      <p:ext uri="{BB962C8B-B14F-4D97-AF65-F5344CB8AC3E}">
        <p14:creationId xmlns:p14="http://schemas.microsoft.com/office/powerpoint/2010/main" val="13160310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12132"/>
          </a:xfrm>
        </p:spPr>
        <p:txBody>
          <a:bodyPr/>
          <a:lstStyle/>
          <a:p>
            <a:r>
              <a:rPr lang="zh-CN" altLang="en-US" dirty="0" smtClean="0"/>
              <a:t>三、语法演变的机制：重新分析与类推</a:t>
            </a:r>
            <a:endParaRPr lang="zh-CN" altLang="en-US" dirty="0"/>
          </a:p>
        </p:txBody>
      </p:sp>
      <p:sp>
        <p:nvSpPr>
          <p:cNvPr id="3" name="内容占位符 2"/>
          <p:cNvSpPr>
            <a:spLocks noGrp="1"/>
          </p:cNvSpPr>
          <p:nvPr>
            <p:ph idx="1"/>
          </p:nvPr>
        </p:nvSpPr>
        <p:spPr>
          <a:xfrm>
            <a:off x="838200" y="1277258"/>
            <a:ext cx="10515600" cy="4899705"/>
          </a:xfrm>
        </p:spPr>
        <p:txBody>
          <a:bodyPr>
            <a:normAutofit lnSpcReduction="10000"/>
          </a:bodyPr>
          <a:lstStyle/>
          <a:p>
            <a:pPr marL="0" indent="0">
              <a:buNone/>
            </a:pPr>
            <a:r>
              <a:rPr lang="en-US" altLang="zh-CN" dirty="0" smtClean="0"/>
              <a:t>1</a:t>
            </a:r>
            <a:r>
              <a:rPr lang="zh-CN" altLang="en-US" dirty="0" smtClean="0"/>
              <a:t>、重新分析（</a:t>
            </a:r>
            <a:r>
              <a:rPr lang="en-US" altLang="zh-CN" dirty="0">
                <a:latin typeface="Times New Roman" panose="02020603050405020304" pitchFamily="18" charset="0"/>
                <a:cs typeface="Times New Roman" panose="02020603050405020304" pitchFamily="18" charset="0"/>
              </a:rPr>
              <a:t> structural re-analysis</a:t>
            </a:r>
            <a:r>
              <a:rPr lang="en-US" altLang="zh-CN" dirty="0" smtClean="0"/>
              <a:t>)</a:t>
            </a:r>
          </a:p>
          <a:p>
            <a:pPr marL="0" indent="0">
              <a:buNone/>
            </a:pPr>
            <a:r>
              <a:rPr lang="zh-CN" altLang="en-US" sz="2200" dirty="0" smtClean="0"/>
              <a:t>先决条件：歧义、抑或具有多种结构分析的可能。重新分析不限于句法演变，形态也可以重新分析。</a:t>
            </a:r>
            <a:endParaRPr lang="en-US" altLang="zh-CN" sz="2200" dirty="0" smtClean="0"/>
          </a:p>
          <a:p>
            <a:pPr marL="0" indent="0">
              <a:buNone/>
            </a:pPr>
            <a:endParaRPr lang="en-US" altLang="zh-CN" dirty="0"/>
          </a:p>
          <a:p>
            <a:pPr marL="0" indent="0">
              <a:buNone/>
            </a:pPr>
            <a:endParaRPr lang="en-US" altLang="zh-CN" dirty="0" smtClean="0"/>
          </a:p>
          <a:p>
            <a:pPr marL="0" indent="0">
              <a:buNone/>
            </a:pPr>
            <a:endParaRPr lang="en-US" altLang="zh-CN" dirty="0"/>
          </a:p>
          <a:p>
            <a:r>
              <a:rPr lang="zh-CN" altLang="en-US" sz="2200" dirty="0"/>
              <a:t>原先的英语词汇</a:t>
            </a:r>
            <a:r>
              <a:rPr lang="en-US" altLang="zh-CN" sz="2200" i="1" dirty="0" err="1"/>
              <a:t>naddre</a:t>
            </a:r>
            <a:r>
              <a:rPr lang="en-US" altLang="zh-CN" sz="2200" dirty="0"/>
              <a:t>, </a:t>
            </a:r>
            <a:r>
              <a:rPr lang="en-US" altLang="zh-CN" sz="2200" i="1" dirty="0" err="1"/>
              <a:t>napron</a:t>
            </a:r>
            <a:r>
              <a:rPr lang="en-US" altLang="zh-CN" sz="2200" dirty="0"/>
              <a:t>, </a:t>
            </a:r>
            <a:r>
              <a:rPr lang="zh-CN" altLang="en-US" sz="2200" dirty="0"/>
              <a:t>以及</a:t>
            </a:r>
            <a:r>
              <a:rPr lang="en-US" altLang="zh-CN" sz="2200" i="1" dirty="0" err="1"/>
              <a:t>noumpere</a:t>
            </a:r>
            <a:r>
              <a:rPr lang="en-US" altLang="zh-CN" sz="2200" i="1" dirty="0"/>
              <a:t> </a:t>
            </a:r>
            <a:r>
              <a:rPr lang="zh-CN" altLang="en-US" sz="2200" dirty="0"/>
              <a:t>现在变成了</a:t>
            </a:r>
            <a:r>
              <a:rPr lang="en-US" altLang="zh-CN" sz="2200" i="1" dirty="0"/>
              <a:t>adder</a:t>
            </a:r>
            <a:r>
              <a:rPr lang="en-US" altLang="zh-CN" sz="2200" dirty="0"/>
              <a:t>, </a:t>
            </a:r>
            <a:r>
              <a:rPr lang="en-US" altLang="zh-CN" sz="2200" i="1" dirty="0"/>
              <a:t>apron</a:t>
            </a:r>
            <a:r>
              <a:rPr lang="en-US" altLang="zh-CN" sz="2200" dirty="0"/>
              <a:t>, </a:t>
            </a:r>
            <a:r>
              <a:rPr lang="zh-CN" altLang="en-US" sz="2200" dirty="0"/>
              <a:t>以及</a:t>
            </a:r>
            <a:r>
              <a:rPr lang="en-US" altLang="zh-CN" sz="2200" i="1" dirty="0"/>
              <a:t>umpire</a:t>
            </a:r>
            <a:r>
              <a:rPr lang="zh-CN" altLang="en-US" sz="2200" dirty="0"/>
              <a:t>；另</a:t>
            </a:r>
          </a:p>
          <a:p>
            <a:r>
              <a:rPr lang="zh-CN" altLang="en-US" sz="2200" dirty="0"/>
              <a:t>一方面，原先的英语词汇</a:t>
            </a:r>
            <a:r>
              <a:rPr lang="en-US" altLang="zh-CN" sz="2200" i="1" dirty="0" err="1"/>
              <a:t>ewt</a:t>
            </a:r>
            <a:r>
              <a:rPr lang="en-US" altLang="zh-CN" sz="2200" i="1" dirty="0"/>
              <a:t> </a:t>
            </a:r>
            <a:r>
              <a:rPr lang="en-US" altLang="zh-CN" sz="2200" i="1" dirty="0" err="1"/>
              <a:t>ekename</a:t>
            </a:r>
            <a:r>
              <a:rPr lang="en-US" altLang="zh-CN" sz="2200" i="1" dirty="0"/>
              <a:t> </a:t>
            </a:r>
            <a:r>
              <a:rPr lang="zh-CN" altLang="en-US" sz="2200" dirty="0"/>
              <a:t>现在变成</a:t>
            </a:r>
            <a:r>
              <a:rPr lang="en-US" altLang="zh-CN" sz="2200" i="1" dirty="0"/>
              <a:t>newt nickname</a:t>
            </a:r>
            <a:r>
              <a:rPr lang="zh-CN" altLang="en-US" sz="2200" dirty="0"/>
              <a:t>。是什么因素导致上述的</a:t>
            </a:r>
          </a:p>
          <a:p>
            <a:r>
              <a:rPr lang="zh-CN" altLang="en-US" sz="2200" dirty="0"/>
              <a:t>词汇演变？是英语不定冠词</a:t>
            </a:r>
            <a:r>
              <a:rPr lang="en-US" altLang="zh-CN" sz="2200" dirty="0"/>
              <a:t>a(n). </a:t>
            </a:r>
            <a:r>
              <a:rPr lang="zh-CN" altLang="en-US" sz="2200" dirty="0"/>
              <a:t>当上述词汇跟不定冠词组合时，比如 </a:t>
            </a:r>
            <a:r>
              <a:rPr lang="en-US" altLang="zh-CN" sz="2200" i="1" dirty="0"/>
              <a:t>a </a:t>
            </a:r>
            <a:r>
              <a:rPr lang="en-US" altLang="zh-CN" sz="2200" i="1" dirty="0" err="1"/>
              <a:t>napron</a:t>
            </a:r>
            <a:r>
              <a:rPr lang="en-US" altLang="zh-CN" sz="2200" i="1" dirty="0"/>
              <a:t>; an </a:t>
            </a:r>
            <a:r>
              <a:rPr lang="en-US" altLang="zh-CN" sz="2200" i="1" dirty="0" err="1"/>
              <a:t>ewt</a:t>
            </a:r>
            <a:endParaRPr lang="en-US" altLang="zh-CN" sz="2200" i="1" dirty="0"/>
          </a:p>
          <a:p>
            <a:r>
              <a:rPr lang="zh-CN" altLang="en-US" sz="2200" dirty="0"/>
              <a:t>听话人很明显误听成 </a:t>
            </a:r>
            <a:r>
              <a:rPr lang="en-US" altLang="zh-CN" sz="2200" i="1" dirty="0"/>
              <a:t>an apron; a newt</a:t>
            </a:r>
            <a:r>
              <a:rPr lang="zh-CN" altLang="en-US" sz="2200" dirty="0"/>
              <a:t>，由此产生了现代形式。即：</a:t>
            </a:r>
            <a:endParaRPr lang="en-US" altLang="zh-CN" sz="2200" dirty="0" smtClean="0"/>
          </a:p>
          <a:p>
            <a:pPr marL="0" indent="0">
              <a:buNone/>
            </a:pPr>
            <a:endParaRPr lang="en-US" altLang="zh-CN" dirty="0" smtClean="0"/>
          </a:p>
          <a:p>
            <a:pPr marL="0" indent="0">
              <a:buNone/>
            </a:pPr>
            <a:endParaRPr lang="zh-CN" altLang="en-US" dirty="0"/>
          </a:p>
        </p:txBody>
      </p:sp>
      <p:pic>
        <p:nvPicPr>
          <p:cNvPr id="4" name="图片 3"/>
          <p:cNvPicPr>
            <a:picLocks noChangeAspect="1"/>
          </p:cNvPicPr>
          <p:nvPr/>
        </p:nvPicPr>
        <p:blipFill>
          <a:blip r:embed="rId2"/>
          <a:stretch>
            <a:fillRect/>
          </a:stretch>
        </p:blipFill>
        <p:spPr>
          <a:xfrm>
            <a:off x="1244592" y="2287110"/>
            <a:ext cx="7633553" cy="1440000"/>
          </a:xfrm>
          <a:prstGeom prst="rect">
            <a:avLst/>
          </a:prstGeom>
        </p:spPr>
      </p:pic>
      <p:pic>
        <p:nvPicPr>
          <p:cNvPr id="5" name="图片 4"/>
          <p:cNvPicPr>
            <a:picLocks noChangeAspect="1"/>
          </p:cNvPicPr>
          <p:nvPr/>
        </p:nvPicPr>
        <p:blipFill>
          <a:blip r:embed="rId3"/>
          <a:stretch>
            <a:fillRect/>
          </a:stretch>
        </p:blipFill>
        <p:spPr>
          <a:xfrm>
            <a:off x="1971670" y="5746521"/>
            <a:ext cx="6714827" cy="1008000"/>
          </a:xfrm>
          <a:prstGeom prst="rect">
            <a:avLst/>
          </a:prstGeom>
        </p:spPr>
      </p:pic>
    </p:spTree>
    <p:extLst>
      <p:ext uri="{BB962C8B-B14F-4D97-AF65-F5344CB8AC3E}">
        <p14:creationId xmlns:p14="http://schemas.microsoft.com/office/powerpoint/2010/main" val="41659923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6970" y="508000"/>
            <a:ext cx="10366829" cy="5668963"/>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sz="2000" dirty="0" smtClean="0"/>
              <a:t>处于连动式的一个动词被重新分析为附置词是改变范畴类型的例子。再如汉语的“把”。</a:t>
            </a:r>
            <a:endParaRPr lang="en-US" altLang="zh-CN" sz="2000" dirty="0" smtClean="0"/>
          </a:p>
          <a:p>
            <a:r>
              <a:rPr lang="en-US" altLang="zh-CN" sz="2000" dirty="0" smtClean="0"/>
              <a:t>A</a:t>
            </a:r>
            <a:r>
              <a:rPr lang="zh-CN" altLang="en-US" sz="2000" dirty="0" smtClean="0"/>
              <a:t>：禹亲把天之瑞令以征有苗。</a:t>
            </a:r>
            <a:endParaRPr lang="en-US" altLang="zh-CN" sz="2000" dirty="0" smtClean="0"/>
          </a:p>
          <a:p>
            <a:r>
              <a:rPr lang="en-US" altLang="zh-CN" sz="2000" dirty="0" smtClean="0"/>
              <a:t>B</a:t>
            </a:r>
            <a:r>
              <a:rPr lang="zh-CN" altLang="en-US" sz="2000" dirty="0" smtClean="0"/>
              <a:t>：明年此会知谁健，醉把茱萸仔细看。</a:t>
            </a:r>
            <a:endParaRPr lang="en-US" altLang="zh-CN" sz="2000" dirty="0" smtClean="0"/>
          </a:p>
          <a:p>
            <a:r>
              <a:rPr lang="en-US" altLang="zh-CN" sz="2000" dirty="0" smtClean="0"/>
              <a:t>C</a:t>
            </a:r>
            <a:r>
              <a:rPr lang="zh-CN" altLang="en-US" sz="2000" dirty="0" smtClean="0"/>
              <a:t>：莫言鲁国书生懦，莫把杭州刺史欺。</a:t>
            </a:r>
            <a:endParaRPr lang="en-US" altLang="zh-CN" sz="2000" dirty="0" smtClean="0"/>
          </a:p>
          <a:p>
            <a:r>
              <a:rPr lang="en-US" altLang="zh-CN" sz="2000" dirty="0" smtClean="0"/>
              <a:t>D</a:t>
            </a:r>
            <a:r>
              <a:rPr lang="zh-CN" altLang="en-US" sz="2000" dirty="0" smtClean="0"/>
              <a:t>：便把手绢子打开，把钱倒出来交给小红。</a:t>
            </a:r>
            <a:endParaRPr lang="zh-CN" altLang="en-US" sz="2000" dirty="0"/>
          </a:p>
        </p:txBody>
      </p:sp>
      <p:pic>
        <p:nvPicPr>
          <p:cNvPr id="7" name="图片 6"/>
          <p:cNvPicPr>
            <a:picLocks noChangeAspect="1"/>
          </p:cNvPicPr>
          <p:nvPr/>
        </p:nvPicPr>
        <p:blipFill>
          <a:blip r:embed="rId2"/>
          <a:stretch>
            <a:fillRect/>
          </a:stretch>
        </p:blipFill>
        <p:spPr>
          <a:xfrm>
            <a:off x="986970" y="716190"/>
            <a:ext cx="7807923" cy="3348000"/>
          </a:xfrm>
          <a:prstGeom prst="rect">
            <a:avLst/>
          </a:prstGeom>
        </p:spPr>
      </p:pic>
    </p:spTree>
    <p:extLst>
      <p:ext uri="{BB962C8B-B14F-4D97-AF65-F5344CB8AC3E}">
        <p14:creationId xmlns:p14="http://schemas.microsoft.com/office/powerpoint/2010/main" val="28961332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5504BCAD-EB81-26CA-34E0-2D0D04E90940}"/>
              </a:ext>
            </a:extLst>
          </p:cNvPr>
          <p:cNvSpPr>
            <a:spLocks noGrp="1"/>
          </p:cNvSpPr>
          <p:nvPr>
            <p:ph idx="1"/>
          </p:nvPr>
        </p:nvSpPr>
        <p:spPr>
          <a:xfrm>
            <a:off x="320511" y="386499"/>
            <a:ext cx="11481848" cy="6212264"/>
          </a:xfrm>
        </p:spPr>
        <p:txBody>
          <a:bodyPr/>
          <a:lstStyle/>
          <a:p>
            <a:pPr marL="0" indent="0">
              <a:buNone/>
            </a:pPr>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、类推</a:t>
            </a:r>
            <a:r>
              <a:rPr lang="zh-CN" altLang="en-US" dirty="0">
                <a:latin typeface="宋体" panose="02010600030101010101" pitchFamily="2" charset="-122"/>
                <a:ea typeface="宋体" panose="02010600030101010101" pitchFamily="2" charset="-12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analogic change</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语法中有齐整划一的趋势和抗拒这种趋势的矛盾。语法演变中促进齐整划一趋势的力量，叫做“类推作用”。</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类推作用铲平语法中的坎坷，推广新规则的适用范围，起着调整整顿的作用，是语言的规则性、条理性作用，是已有结构对现存形式的吸引、同化作用。</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类推的原理</a:t>
            </a:r>
          </a:p>
          <a:p>
            <a:pPr marL="0" inden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    a : b = x : y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已知</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b  x</a:t>
            </a:r>
            <a:r>
              <a:rPr lang="zh-CN" altLang="en-US" dirty="0">
                <a:latin typeface="Times New Roman" panose="02020603050405020304" pitchFamily="18" charset="0"/>
                <a:ea typeface="宋体" panose="02010600030101010101" pitchFamily="2" charset="-122"/>
                <a:cs typeface="Times New Roman" panose="02020603050405020304" pitchFamily="18" charset="0"/>
              </a:rPr>
              <a:t>，求</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p>
          <a:p>
            <a:endParaRPr lang="en-US" altLang="zh-CN"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xmlns="" id="{9C3D1D8D-079E-C022-7AB4-122D364DEC4F}"/>
              </a:ext>
            </a:extLst>
          </p:cNvPr>
          <p:cNvPicPr>
            <a:picLocks noChangeAspect="1"/>
          </p:cNvPicPr>
          <p:nvPr/>
        </p:nvPicPr>
        <p:blipFill>
          <a:blip r:embed="rId2"/>
          <a:stretch>
            <a:fillRect/>
          </a:stretch>
        </p:blipFill>
        <p:spPr>
          <a:xfrm>
            <a:off x="613891" y="4193984"/>
            <a:ext cx="5433467" cy="1512000"/>
          </a:xfrm>
          <a:prstGeom prst="rect">
            <a:avLst/>
          </a:prstGeom>
        </p:spPr>
      </p:pic>
      <p:pic>
        <p:nvPicPr>
          <p:cNvPr id="2" name="图片 1"/>
          <p:cNvPicPr>
            <a:picLocks noChangeAspect="1"/>
          </p:cNvPicPr>
          <p:nvPr/>
        </p:nvPicPr>
        <p:blipFill>
          <a:blip r:embed="rId3"/>
          <a:stretch>
            <a:fillRect/>
          </a:stretch>
        </p:blipFill>
        <p:spPr>
          <a:xfrm>
            <a:off x="6155670" y="4013984"/>
            <a:ext cx="5538377" cy="1692000"/>
          </a:xfrm>
          <a:prstGeom prst="rect">
            <a:avLst/>
          </a:prstGeom>
        </p:spPr>
      </p:pic>
    </p:spTree>
    <p:extLst>
      <p:ext uri="{BB962C8B-B14F-4D97-AF65-F5344CB8AC3E}">
        <p14:creationId xmlns:p14="http://schemas.microsoft.com/office/powerpoint/2010/main" val="25958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59468FD2-DD56-9CF8-A5C9-14A55FE516FE}"/>
              </a:ext>
            </a:extLst>
          </p:cNvPr>
          <p:cNvSpPr>
            <a:spLocks noGrp="1"/>
          </p:cNvSpPr>
          <p:nvPr>
            <p:ph idx="1"/>
          </p:nvPr>
        </p:nvSpPr>
        <p:spPr>
          <a:xfrm>
            <a:off x="150920" y="177553"/>
            <a:ext cx="11869445" cy="6569476"/>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（五）语法化（</a:t>
            </a:r>
            <a:r>
              <a:rPr lang="en-US" altLang="zh-CN" dirty="0">
                <a:latin typeface="Times New Roman" panose="02020603050405020304" pitchFamily="18" charset="0"/>
                <a:ea typeface="楷体" panose="02010609060101010101" pitchFamily="49" charset="-122"/>
                <a:cs typeface="Times New Roman" panose="02020603050405020304" pitchFamily="18" charset="0"/>
              </a:rPr>
              <a:t>grammaticalization</a:t>
            </a:r>
            <a:r>
              <a:rPr lang="en-US" altLang="zh-CN" dirty="0">
                <a:latin typeface="宋体" panose="02010600030101010101" pitchFamily="2" charset="-122"/>
                <a:ea typeface="宋体" panose="02010600030101010101" pitchFamily="2" charset="-122"/>
              </a:rPr>
              <a:t>)</a:t>
            </a:r>
          </a:p>
          <a:p>
            <a:r>
              <a:rPr lang="zh-CN" altLang="en-US" dirty="0">
                <a:latin typeface="宋体" panose="02010600030101010101" pitchFamily="2" charset="-122"/>
                <a:ea typeface="宋体" panose="02010600030101010101" pitchFamily="2" charset="-122"/>
              </a:rPr>
              <a:t>语法化：语言系统中部分实词由“词汇词”演变为“功能</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语法词”的过程，即一些原来有实在意义的实词在语法的演变中变为只表示语法意义的成分。大致相当于“实词虚化”。</a:t>
            </a:r>
          </a:p>
          <a:p>
            <a:r>
              <a:rPr lang="zh-CN" altLang="en-US" dirty="0">
                <a:latin typeface="宋体" panose="02010600030101010101" pitchFamily="2" charset="-122"/>
                <a:ea typeface="宋体" panose="02010600030101010101" pitchFamily="2" charset="-122"/>
              </a:rPr>
              <a:t>语法化是一个连续渐变，有等级序列的过程，由语法化程度较低的一段向较高一段逐级演化的过程。</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实词 ＞ 语法词 ＞ 黏附成分 ＞ 屈折成分</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be going to</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 be going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表示进行时，出现在含有目的性和方向性、后接非限定性补语的结构中；</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 [am going] to marry Bill.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 am leaving/traveling in order to marry Bill.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存在一个从目的到将来的推理（我为了结婚而正在旅行，那么结婚一定是将来的）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句法结构的重新分析：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 [am going to] marry Bill.</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后接动词可以不表示目的：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 am going to like Bill.</a:t>
            </a: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语音可弱化：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going to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gonna</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1248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92BEE660-5DF1-4ED0-2EB3-A66ADCD4A83C}"/>
              </a:ext>
            </a:extLst>
          </p:cNvPr>
          <p:cNvSpPr>
            <a:spLocks noGrp="1"/>
          </p:cNvSpPr>
          <p:nvPr>
            <p:ph idx="1"/>
          </p:nvPr>
        </p:nvSpPr>
        <p:spPr>
          <a:xfrm>
            <a:off x="383219" y="941033"/>
            <a:ext cx="11425561" cy="4598633"/>
          </a:xfrm>
        </p:spPr>
        <p:txBody>
          <a:bodyPr>
            <a:normAutofit/>
          </a:bodyPr>
          <a:lstStyle/>
          <a:p>
            <a:pPr marL="0" indent="0">
              <a:buNone/>
            </a:pPr>
            <a:r>
              <a:rPr lang="zh-CN" altLang="en-US" sz="2800" dirty="0">
                <a:latin typeface="宋体" panose="02010600030101010101" pitchFamily="2" charset="-122"/>
                <a:ea typeface="宋体" panose="02010600030101010101" pitchFamily="2" charset="-122"/>
              </a:rPr>
              <a:t>（二）语言演变的特点</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渐变性：由“稳固”和“变化”这对自生因素决定。</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）稳固：语言作为人类社会最重要的交际工具，是社会成员相互联系的桥梁和纽带。故既没有老是花样翻新的必要，又需要保持相对稳定的状态，不允许突然发生大的变化。</a:t>
            </a:r>
          </a:p>
          <a:p>
            <a:pPr marL="0" indent="0">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）变化：随着社会的发展，日益增长的交际需要又不断促使语言发生变化以满足社会成员新的交际需要。这又需要语言发生变化。</a:t>
            </a:r>
            <a:endParaRPr lang="en-US" altLang="zh-CN" sz="2800" dirty="0">
              <a:latin typeface="宋体" panose="02010600030101010101" pitchFamily="2" charset="-122"/>
              <a:ea typeface="宋体" panose="02010600030101010101" pitchFamily="2" charset="-122"/>
            </a:endParaRPr>
          </a:p>
          <a:p>
            <a:pPr marL="0" indent="0">
              <a:buNone/>
            </a:pPr>
            <a:endParaRPr lang="en-US" altLang="zh-CN"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3616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50B4D444-5CAB-83BA-0552-C3ED7F18C142}"/>
              </a:ext>
            </a:extLst>
          </p:cNvPr>
          <p:cNvSpPr>
            <a:spLocks noGrp="1"/>
          </p:cNvSpPr>
          <p:nvPr>
            <p:ph idx="1"/>
          </p:nvPr>
        </p:nvSpPr>
        <p:spPr>
          <a:xfrm>
            <a:off x="125767" y="188650"/>
            <a:ext cx="11940466" cy="6480699"/>
          </a:xfrm>
        </p:spPr>
        <p:txBody>
          <a:bodyPr>
            <a:normAutofit/>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汉语：着（著）</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先秦两汉：动词，意为“附着”。</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今戾久矣，戾久将底。底著滞淫，谁能兴之（</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国语</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晋语四</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lvl="0" indent="0">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今殴民而归之农，皆著于本</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。（贾谊</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论积贮疏</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魏晋南北朝：放在动词后，构成类似述补短语结构，后接表处所的词，可译为“在”。但“着”字连上念，而不是连下念，且动词不带宾语。</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文若亦小，坐著膝前（</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世说新语</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德行</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雷公若二升椀，放著庭中（</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三国志</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魏书</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曹爽传</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注）</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唐代：动词可带宾语，“着”字可译为“到”（在现代汉语中，多数读</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zháo</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衔泥点污琴书内，更接飞虫打著人（杜甫</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绝句漫兴九首</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之三）</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日暮拂云堆下过，马前逢著射雕人。（杜牧</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游边</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宋元：表示进行体的助词（与现代汉语一致，读为</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zhe</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defRPr/>
            </a:pP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如战阵厮杀，擂著鼓，只是向前去，有死无二</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朱子语类辑略</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卷七）</a:t>
            </a:r>
          </a:p>
          <a:p>
            <a:pPr marL="0" indent="0">
              <a:buNone/>
              <a:defRPr/>
            </a:pP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他一则说家道贫穷，</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二则倚着他容貌出众，全然不肯。（</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元曲</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汉宫秋</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第一折）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403565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9F71E35A-AB0D-BB27-AE99-17ADFE35CCC9}"/>
              </a:ext>
            </a:extLst>
          </p:cNvPr>
          <p:cNvSpPr>
            <a:spLocks noGrp="1"/>
          </p:cNvSpPr>
          <p:nvPr>
            <p:ph idx="1"/>
          </p:nvPr>
        </p:nvSpPr>
        <p:spPr>
          <a:xfrm>
            <a:off x="390617" y="106532"/>
            <a:ext cx="11469950" cy="6649375"/>
          </a:xfrm>
        </p:spPr>
        <p:txBody>
          <a:bodyPr>
            <a:normAutofit/>
          </a:bodyPr>
          <a:lstStyle/>
          <a:p>
            <a:r>
              <a:rPr lang="zh-CN" altLang="en-US" dirty="0">
                <a:latin typeface="宋体" panose="02010600030101010101" pitchFamily="2" charset="-122"/>
                <a:ea typeface="宋体" panose="02010600030101010101" pitchFamily="2" charset="-122"/>
              </a:rPr>
              <a:t>语法化的特点：</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语法化现象反映了语义演变的规律性。哪些实义词容易发生语法化，语法化后表示什么样的语法意义，常常有普遍性。同一种语法化模式往往会在不同语言中或在同一语言的不同时期反复出现。</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表示“手拿”的动词演变为引介工具、动作对象的标记</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汉语：把</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拉祜语：</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表示“给予”的动词演变为引进受益者的标记</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汉语：给（给他打了件毛衣）</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泰语                             瑶语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Sam Sao</a:t>
            </a:r>
            <a:r>
              <a:rPr lang="zh-CN" altLang="en-US" sz="2400" dirty="0">
                <a:latin typeface="楷体" panose="02010609060101010101" pitchFamily="49" charset="-122"/>
                <a:ea typeface="楷体" panose="02010609060101010101" pitchFamily="49" charset="-122"/>
              </a:rPr>
              <a:t>话 </a:t>
            </a:r>
            <a:endParaRPr lang="en-US" altLang="zh-CN" sz="2400" dirty="0">
              <a:latin typeface="楷体" panose="02010609060101010101" pitchFamily="49" charset="-122"/>
              <a:ea typeface="楷体" panose="02010609060101010101" pitchFamily="49"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这主要是因为语法化是由一些普遍的认知机制如隐喻、转喻等决定的，而不同民族、不同时代的人们具有基本相同的认知机制。</a:t>
            </a:r>
          </a:p>
        </p:txBody>
      </p:sp>
      <p:pic>
        <p:nvPicPr>
          <p:cNvPr id="5" name="图片 4">
            <a:extLst>
              <a:ext uri="{FF2B5EF4-FFF2-40B4-BE49-F238E27FC236}">
                <a16:creationId xmlns:a16="http://schemas.microsoft.com/office/drawing/2014/main" xmlns="" id="{E2A65EA5-33FB-FAE9-91DF-3615ED8FD5C4}"/>
              </a:ext>
            </a:extLst>
          </p:cNvPr>
          <p:cNvPicPr>
            <a:picLocks noChangeAspect="1"/>
          </p:cNvPicPr>
          <p:nvPr/>
        </p:nvPicPr>
        <p:blipFill>
          <a:blip r:embed="rId2"/>
          <a:stretch>
            <a:fillRect/>
          </a:stretch>
        </p:blipFill>
        <p:spPr>
          <a:xfrm>
            <a:off x="2451904" y="2266268"/>
            <a:ext cx="6052904" cy="1055971"/>
          </a:xfrm>
          <a:prstGeom prst="rect">
            <a:avLst/>
          </a:prstGeom>
        </p:spPr>
      </p:pic>
      <p:pic>
        <p:nvPicPr>
          <p:cNvPr id="7" name="图片 6">
            <a:extLst>
              <a:ext uri="{FF2B5EF4-FFF2-40B4-BE49-F238E27FC236}">
                <a16:creationId xmlns:a16="http://schemas.microsoft.com/office/drawing/2014/main" xmlns="" id="{0994B376-77A9-0A30-1516-537B58CFA4F6}"/>
              </a:ext>
            </a:extLst>
          </p:cNvPr>
          <p:cNvPicPr>
            <a:picLocks noChangeAspect="1"/>
          </p:cNvPicPr>
          <p:nvPr/>
        </p:nvPicPr>
        <p:blipFill>
          <a:blip r:embed="rId3"/>
          <a:stretch>
            <a:fillRect/>
          </a:stretch>
        </p:blipFill>
        <p:spPr>
          <a:xfrm>
            <a:off x="613434" y="4587631"/>
            <a:ext cx="5512158" cy="1083013"/>
          </a:xfrm>
          <a:prstGeom prst="rect">
            <a:avLst/>
          </a:prstGeom>
        </p:spPr>
      </p:pic>
      <p:pic>
        <p:nvPicPr>
          <p:cNvPr id="11" name="图片 10">
            <a:extLst>
              <a:ext uri="{FF2B5EF4-FFF2-40B4-BE49-F238E27FC236}">
                <a16:creationId xmlns:a16="http://schemas.microsoft.com/office/drawing/2014/main" xmlns="" id="{EF15BF0C-C092-9FC8-37F6-05E049DF3486}"/>
              </a:ext>
            </a:extLst>
          </p:cNvPr>
          <p:cNvPicPr>
            <a:picLocks noChangeAspect="1"/>
          </p:cNvPicPr>
          <p:nvPr/>
        </p:nvPicPr>
        <p:blipFill>
          <a:blip r:embed="rId4"/>
          <a:stretch>
            <a:fillRect/>
          </a:stretch>
        </p:blipFill>
        <p:spPr>
          <a:xfrm>
            <a:off x="6722315" y="4600601"/>
            <a:ext cx="4224270" cy="1070043"/>
          </a:xfrm>
          <a:prstGeom prst="rect">
            <a:avLst/>
          </a:prstGeom>
        </p:spPr>
      </p:pic>
    </p:spTree>
    <p:extLst>
      <p:ext uri="{BB962C8B-B14F-4D97-AF65-F5344CB8AC3E}">
        <p14:creationId xmlns:p14="http://schemas.microsoft.com/office/powerpoint/2010/main" val="341646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96C92471-D16E-4E09-3477-794E792FA1FB}"/>
              </a:ext>
            </a:extLst>
          </p:cNvPr>
          <p:cNvSpPr>
            <a:spLocks noGrp="1"/>
          </p:cNvSpPr>
          <p:nvPr>
            <p:ph idx="1"/>
          </p:nvPr>
        </p:nvSpPr>
        <p:spPr>
          <a:xfrm>
            <a:off x="168676" y="290146"/>
            <a:ext cx="11896077" cy="6286500"/>
          </a:xfrm>
        </p:spPr>
        <p:txBody>
          <a:bodyPr>
            <a:no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一个形式发生语法化之后，旧有的用法和新的用法可以并存。</a:t>
            </a:r>
          </a:p>
          <a:p>
            <a:pPr marL="0" indent="0">
              <a:buNone/>
            </a:pPr>
            <a:r>
              <a:rPr lang="zh-CN" altLang="en-US" sz="2400" dirty="0">
                <a:latin typeface="楷体" panose="02010609060101010101" pitchFamily="49" charset="-122"/>
                <a:ea typeface="楷体" panose="02010609060101010101" pitchFamily="49" charset="-122"/>
              </a:rPr>
              <a:t>  了：完了，了结 </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完成体标记</a:t>
            </a:r>
          </a:p>
          <a:p>
            <a:pPr marL="0" indent="0">
              <a:buNone/>
            </a:pPr>
            <a:r>
              <a:rPr lang="zh-CN" altLang="en-US" sz="2400" dirty="0">
                <a:latin typeface="楷体" panose="02010609060101010101" pitchFamily="49" charset="-122"/>
                <a:ea typeface="楷体" panose="02010609060101010101" pitchFamily="49" charset="-122"/>
              </a:rPr>
              <a:t>  了了一桩心愿。</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go to</a:t>
            </a:r>
            <a:r>
              <a:rPr lang="zh-CN" altLang="en-US" sz="2400" dirty="0">
                <a:latin typeface="楷体" panose="02010609060101010101" pitchFamily="49" charset="-122"/>
                <a:ea typeface="楷体" panose="02010609060101010101" pitchFamily="49" charset="-122"/>
              </a:rPr>
              <a:t>：到</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去 → 将来时</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Bill is </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going to </a:t>
            </a:r>
            <a:r>
              <a:rPr lang="en-US" altLang="zh-CN" sz="2400" b="1"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go to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college after all.</a:t>
            </a:r>
          </a:p>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词汇意义相近的词往往发生相似的语法化</a:t>
            </a:r>
          </a:p>
          <a:p>
            <a:pPr marL="0" indent="0">
              <a:buNone/>
            </a:pPr>
            <a:r>
              <a:rPr lang="zh-CN" altLang="en-US" sz="2400" dirty="0">
                <a:latin typeface="楷体" panose="02010609060101010101" pitchFamily="49" charset="-122"/>
                <a:ea typeface="楷体" panose="02010609060101010101" pitchFamily="49" charset="-122"/>
              </a:rPr>
              <a:t>  语法化路径：意愿 </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将来</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要：我要一杯牛奶。（意愿）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will</a:t>
            </a:r>
            <a:r>
              <a:rPr lang="zh-CN" altLang="en-US" sz="2400" dirty="0">
                <a:latin typeface="楷体" panose="02010609060101010101" pitchFamily="49" charset="-122"/>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 will check this letter for you, if you want.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（意愿）</a:t>
            </a:r>
          </a:p>
          <a:p>
            <a:pPr marL="0" indent="0">
              <a:buNone/>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火车要开了。（将来）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 will clean up the house tomorrow.</a:t>
            </a:r>
            <a:r>
              <a:rPr lang="zh-CN" altLang="en-US" sz="2400" dirty="0">
                <a:latin typeface="楷体" panose="02010609060101010101" pitchFamily="49" charset="-122"/>
                <a:ea typeface="楷体" panose="02010609060101010101" pitchFamily="49" charset="-122"/>
              </a:rPr>
              <a:t>（将来）</a:t>
            </a:r>
          </a:p>
          <a:p>
            <a:pPr marL="0" indent="0">
              <a:buNone/>
            </a:pPr>
            <a:r>
              <a:rPr lang="zh-CN" altLang="en-US" sz="2400" dirty="0">
                <a:latin typeface="楷体" panose="02010609060101010101" pitchFamily="49" charset="-122"/>
                <a:ea typeface="楷体" panose="02010609060101010101" pitchFamily="49" charset="-122"/>
              </a:rPr>
              <a:t>  欲：姜氏欲之。（意愿）</a:t>
            </a:r>
          </a:p>
          <a:p>
            <a:pPr marL="0" indent="0">
              <a:buNone/>
            </a:pPr>
            <a:r>
              <a:rPr lang="zh-CN" altLang="en-US" sz="2400" dirty="0">
                <a:latin typeface="楷体" panose="02010609060101010101" pitchFamily="49" charset="-122"/>
                <a:ea typeface="楷体" panose="02010609060101010101" pitchFamily="49" charset="-122"/>
              </a:rPr>
              <a:t>      山雨欲来风满楼。（将来）</a:t>
            </a:r>
          </a:p>
          <a:p>
            <a:pPr marL="0" indent="0">
              <a:buNone/>
            </a:pPr>
            <a:r>
              <a:rPr lang="zh-CN" altLang="en-US" sz="2400" dirty="0">
                <a:latin typeface="楷体" panose="02010609060101010101" pitchFamily="49" charset="-122"/>
                <a:ea typeface="楷体" panose="02010609060101010101" pitchFamily="49" charset="-122"/>
              </a:rPr>
              <a:t>  想：我想回家。（意愿）</a:t>
            </a:r>
          </a:p>
          <a:p>
            <a:pPr marL="0" indent="0">
              <a:buNone/>
            </a:pPr>
            <a:r>
              <a:rPr lang="zh-CN" altLang="en-US" sz="2400" dirty="0">
                <a:latin typeface="楷体" panose="02010609060101010101" pitchFamily="49" charset="-122"/>
                <a:ea typeface="楷体" panose="02010609060101010101" pitchFamily="49" charset="-122"/>
              </a:rPr>
              <a:t>      这个天想下雨。（将来，山东方言）</a:t>
            </a:r>
          </a:p>
        </p:txBody>
      </p:sp>
    </p:spTree>
    <p:extLst>
      <p:ext uri="{BB962C8B-B14F-4D97-AF65-F5344CB8AC3E}">
        <p14:creationId xmlns:p14="http://schemas.microsoft.com/office/powerpoint/2010/main" val="389129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23D13B47-1050-9893-8255-FA2B0CA96560}"/>
              </a:ext>
            </a:extLst>
          </p:cNvPr>
          <p:cNvSpPr>
            <a:spLocks noGrp="1"/>
          </p:cNvSpPr>
          <p:nvPr>
            <p:ph idx="1"/>
          </p:nvPr>
        </p:nvSpPr>
        <p:spPr>
          <a:xfrm>
            <a:off x="96716" y="174378"/>
            <a:ext cx="11895992" cy="6483874"/>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语法化会受到语言类型特征的制约。</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汉语是孤立语，汉语的语法化不会产生屈折词缀。</a:t>
            </a:r>
            <a:endParaRPr lang="en-US" altLang="zh-CN" sz="2400" dirty="0">
              <a:latin typeface="楷体" panose="02010609060101010101" pitchFamily="49" charset="-122"/>
              <a:ea typeface="楷体" panose="02010609060101010101" pitchFamily="49" charset="-122"/>
            </a:endParaRPr>
          </a:p>
          <a:p>
            <a:pPr marL="0" indent="0">
              <a:buNone/>
            </a:pP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同一个源头形式可以沿着不同的语法化路径而发展成为多个具有不同功能的语法形式，这种情况被称为“多重语法化”（</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polygrammaticalization</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就：接近义动词：就位、就职     时间副词：我就来。</a:t>
            </a:r>
          </a:p>
          <a:p>
            <a:pPr marL="0" indent="0">
              <a:buNone/>
            </a:pPr>
            <a:r>
              <a:rPr lang="zh-CN" altLang="en-US" sz="2400" dirty="0">
                <a:latin typeface="楷体" panose="02010609060101010101" pitchFamily="49" charset="-122"/>
                <a:ea typeface="楷体" panose="02010609060101010101" pitchFamily="49" charset="-122"/>
              </a:rPr>
              <a:t>                                 连词：他一提起这件事就伤心。</a:t>
            </a:r>
            <a:endParaRPr lang="en-US" altLang="zh-CN" sz="2400" dirty="0">
              <a:latin typeface="楷体" panose="02010609060101010101" pitchFamily="49" charset="-122"/>
              <a:ea typeface="楷体" panose="02010609060101010101" pitchFamily="49"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语法化与结构重新分析的差异</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语法化的过程必然涉及重新分析，但重新分析并不都是语法化。</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有些重新分析可能造成词汇化，如从一个词组变成一个实词。</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朋友：</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古代：同门曰朋，同志曰友。二者意义有别</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现代：“朋友”为联合型复合词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xmlns="" id="{AE77B5EF-1E37-4763-3C27-94DB8773BF86}"/>
              </a:ext>
            </a:extLst>
          </p:cNvPr>
          <p:cNvCxnSpPr/>
          <p:nvPr/>
        </p:nvCxnSpPr>
        <p:spPr>
          <a:xfrm>
            <a:off x="4554245" y="2228295"/>
            <a:ext cx="5326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接箭头连接符 5">
            <a:extLst>
              <a:ext uri="{FF2B5EF4-FFF2-40B4-BE49-F238E27FC236}">
                <a16:creationId xmlns:a16="http://schemas.microsoft.com/office/drawing/2014/main" xmlns="" id="{051562B9-E8E6-13D0-1F47-484DAABD5B0D}"/>
              </a:ext>
            </a:extLst>
          </p:cNvPr>
          <p:cNvCxnSpPr/>
          <p:nvPr/>
        </p:nvCxnSpPr>
        <p:spPr>
          <a:xfrm>
            <a:off x="4554245" y="2343535"/>
            <a:ext cx="532660" cy="363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566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CDCC96-31C2-CB03-3497-480D931A0A74}"/>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三、词汇和词义的演变</a:t>
            </a:r>
          </a:p>
        </p:txBody>
      </p:sp>
      <p:sp>
        <p:nvSpPr>
          <p:cNvPr id="3" name="内容占位符 2">
            <a:extLst>
              <a:ext uri="{FF2B5EF4-FFF2-40B4-BE49-F238E27FC236}">
                <a16:creationId xmlns:a16="http://schemas.microsoft.com/office/drawing/2014/main" xmlns="" id="{2105B022-1F9D-5053-062C-C36823BE4E14}"/>
              </a:ext>
            </a:extLst>
          </p:cNvPr>
          <p:cNvSpPr>
            <a:spLocks noGrp="1"/>
          </p:cNvSpPr>
          <p:nvPr>
            <p:ph idx="1"/>
          </p:nvPr>
        </p:nvSpPr>
        <p:spPr>
          <a:xfrm>
            <a:off x="361950" y="1825624"/>
            <a:ext cx="11515725" cy="4667251"/>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从演变结果看，可分为新词产生、旧词消亡和词语替换；</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从演变原因看，主要有社会的变化、系统内聚合或组合关系的制约、语音语法等其他子系统的相互影响。</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（一）新词产生、旧词消亡和词语替换</a:t>
            </a:r>
            <a:endParaRPr kumimoji="0" lang="en-US" altLang="zh-CN" sz="2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新词的产生</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新事物、现象、观念的出现，就需要有相应的词语来指称，新词随之而生。</a:t>
            </a:r>
            <a:endParaRPr kumimoji="0" lang="en-US" altLang="zh-CN" sz="2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新词的产生主要是通过以下两种途径实现的。</a:t>
            </a:r>
          </a:p>
          <a:p>
            <a:pPr marL="0" indent="0">
              <a:buNone/>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7149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22CA8668-2766-6E53-2A1C-BA3A30EC97AC}"/>
              </a:ext>
            </a:extLst>
          </p:cNvPr>
          <p:cNvSpPr>
            <a:spLocks noGrp="1"/>
          </p:cNvSpPr>
          <p:nvPr>
            <p:ph idx="1"/>
          </p:nvPr>
        </p:nvSpPr>
        <p:spPr>
          <a:xfrm>
            <a:off x="466725" y="413239"/>
            <a:ext cx="11229975" cy="5143500"/>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利用原有的材料和方法创造新词。</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火箭、导弹、大腕、款爷、个体户、抢滩、网友、网民</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B.</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借词。</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拿铁、迪斯科、嘻哈、冬阴功、</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拴</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Q</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新词多数是利用语言中原有语素按固定构词规则构成，完全新造的词很少</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gas  kodak  bleep  zap</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很多国内外企业在取名的时候，都采取了自己“造词”的办法，并最终让这些“莫名其妙”的字母变得家喻户晓。</a:t>
            </a:r>
            <a:endParaRPr lang="en-US" altLang="zh-CN" dirty="0">
              <a:latin typeface="宋体" panose="02010600030101010101" pitchFamily="2" charset="-122"/>
              <a:ea typeface="宋体" panose="02010600030101010101" pitchFamily="2"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Intel  Google  Lenovo</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8673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9AFF895A-38F5-29DD-D92A-46E8A5E128F4}"/>
              </a:ext>
            </a:extLst>
          </p:cNvPr>
          <p:cNvSpPr>
            <a:spLocks noGrp="1"/>
          </p:cNvSpPr>
          <p:nvPr>
            <p:ph idx="1"/>
          </p:nvPr>
        </p:nvSpPr>
        <p:spPr>
          <a:xfrm>
            <a:off x="125397" y="123453"/>
            <a:ext cx="11941206" cy="6578354"/>
          </a:xfrm>
        </p:spPr>
        <p:txBody>
          <a:bodyPr>
            <a:no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旧词的消亡</a:t>
            </a:r>
          </a:p>
          <a:p>
            <a:r>
              <a:rPr lang="zh-CN" altLang="en-US" dirty="0">
                <a:latin typeface="宋体" panose="02010600030101010101" pitchFamily="2" charset="-122"/>
                <a:ea typeface="宋体" panose="02010600030101010101" pitchFamily="2" charset="-122"/>
              </a:rPr>
              <a:t>由于旧事物的消失以及词汇系统、认识的变化，都可以引起旧词的消亡。</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旧事物的消失</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皇上、娘娘、马褂、顶戴、巡捕、租界、插队、样板戏、赤脚医生、大哥大</a:t>
            </a:r>
            <a:endParaRPr lang="en-US" altLang="zh-CN" sz="2400" dirty="0">
              <a:latin typeface="楷体" panose="02010609060101010101" pitchFamily="49" charset="-122"/>
              <a:ea typeface="楷体" panose="02010609060101010101" pitchFamily="49" charset="-122"/>
            </a:endParaRPr>
          </a:p>
          <a:p>
            <a:pPr marL="0" indent="0">
              <a:buNone/>
            </a:pP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词汇系统、认识的变化</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先秦时期，对事物概念区分得很细致。后来词汇概括性增强，好多指称具体事物、动作、性状的词消失，或作为构词语素保存在复合词或成语（奔跑、跋山涉水）中。</a:t>
            </a:r>
          </a:p>
          <a:p>
            <a:endParaRPr lang="en-US" altLang="zh-CN" sz="2400" dirty="0">
              <a:latin typeface="楷体" panose="02010609060101010101" pitchFamily="49" charset="-122"/>
              <a:ea typeface="楷体" panose="02010609060101010101" pitchFamily="49" charset="-122"/>
            </a:endParaRPr>
          </a:p>
          <a:p>
            <a:endParaRPr lang="zh-CN" altLang="en-US" dirty="0">
              <a:latin typeface="宋体" panose="02010600030101010101" pitchFamily="2" charset="-122"/>
              <a:ea typeface="宋体" panose="02010600030101010101" pitchFamily="2" charset="-122"/>
            </a:endParaRPr>
          </a:p>
        </p:txBody>
      </p:sp>
      <p:graphicFrame>
        <p:nvGraphicFramePr>
          <p:cNvPr id="4" name="表格 4">
            <a:extLst>
              <a:ext uri="{FF2B5EF4-FFF2-40B4-BE49-F238E27FC236}">
                <a16:creationId xmlns:a16="http://schemas.microsoft.com/office/drawing/2014/main" xmlns="" id="{6A8BF5B5-A761-4F62-B24F-49727500777A}"/>
              </a:ext>
            </a:extLst>
          </p:cNvPr>
          <p:cNvGraphicFramePr>
            <a:graphicFrameLocks noGrp="1"/>
          </p:cNvGraphicFramePr>
          <p:nvPr>
            <p:extLst/>
          </p:nvPr>
        </p:nvGraphicFramePr>
        <p:xfrm>
          <a:off x="218266" y="3429000"/>
          <a:ext cx="11755468" cy="3108960"/>
        </p:xfrm>
        <a:graphic>
          <a:graphicData uri="http://schemas.openxmlformats.org/drawingml/2006/table">
            <a:tbl>
              <a:tblPr firstRow="1" bandRow="1">
                <a:tableStyleId>{5C22544A-7EE6-4342-B048-85BDC9FD1C3A}</a:tableStyleId>
              </a:tblPr>
              <a:tblGrid>
                <a:gridCol w="5868209">
                  <a:extLst>
                    <a:ext uri="{9D8B030D-6E8A-4147-A177-3AD203B41FA5}">
                      <a16:colId xmlns:a16="http://schemas.microsoft.com/office/drawing/2014/main" xmlns="" val="3536282742"/>
                    </a:ext>
                  </a:extLst>
                </a:gridCol>
                <a:gridCol w="4010025">
                  <a:extLst>
                    <a:ext uri="{9D8B030D-6E8A-4147-A177-3AD203B41FA5}">
                      <a16:colId xmlns:a16="http://schemas.microsoft.com/office/drawing/2014/main" xmlns="" val="4149319192"/>
                    </a:ext>
                  </a:extLst>
                </a:gridCol>
                <a:gridCol w="1877234">
                  <a:extLst>
                    <a:ext uri="{9D8B030D-6E8A-4147-A177-3AD203B41FA5}">
                      <a16:colId xmlns:a16="http://schemas.microsoft.com/office/drawing/2014/main" xmlns="" val="2963054209"/>
                    </a:ext>
                  </a:extLst>
                </a:gridCol>
              </a:tblGrid>
              <a:tr h="0">
                <a:tc>
                  <a:txBody>
                    <a:bodyPr/>
                    <a:lstStyle/>
                    <a:p>
                      <a:pPr algn="ctr"/>
                      <a:r>
                        <a:rPr lang="zh-CN" altLang="en-US" sz="2400" b="0" dirty="0">
                          <a:solidFill>
                            <a:schemeClr val="tx1"/>
                          </a:solidFill>
                          <a:latin typeface="楷体" panose="02010609060101010101" pitchFamily="49" charset="-122"/>
                          <a:ea typeface="楷体" panose="02010609060101010101" pitchFamily="49" charset="-122"/>
                        </a:rPr>
                        <a:t>马</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楷体" panose="02010609060101010101" pitchFamily="49" charset="-122"/>
                          <a:ea typeface="楷体" panose="02010609060101010101" pitchFamily="49" charset="-122"/>
                        </a:rPr>
                        <a:t>走</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楷体" panose="02010609060101010101" pitchFamily="49" charset="-122"/>
                          <a:ea typeface="楷体" panose="02010609060101010101" pitchFamily="49" charset="-122"/>
                        </a:rPr>
                        <a:t>白</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01437732"/>
                  </a:ext>
                </a:extLst>
              </a:tr>
              <a:tr h="25836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latin typeface="楷体" panose="02010609060101010101" pitchFamily="49" charset="-122"/>
                          <a:ea typeface="楷体" panose="02010609060101010101" pitchFamily="49" charset="-122"/>
                        </a:rPr>
                        <a:t>骘</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公马）、騇</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母马）、馵</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前左脚白）、驓</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四腿膝下白）、騚</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四蹄白）、騱</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两前脚白）、翑</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两后脚白）、启</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前右脚白）、踦</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前左脚白）、骧</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后右脚白）、驈</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身黑胯下白）、皇</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黄白相间）、骊</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纯黑色）、騂</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红黄色）、駱</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白毛黑鬃）、駣</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三岁马）</a:t>
                      </a:r>
                      <a:endParaRPr lang="en-US" altLang="zh-CN" sz="2400" dirty="0">
                        <a:latin typeface="楷体" panose="02010609060101010101" pitchFamily="49" charset="-122"/>
                        <a:ea typeface="楷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dirty="0">
                          <a:latin typeface="楷体" panose="02010609060101010101" pitchFamily="49" charset="-122"/>
                          <a:ea typeface="楷体" panose="02010609060101010101" pitchFamily="49" charset="-122"/>
                        </a:rPr>
                        <a:t>踌（在室中慢步走）、行（在堂上小步走）、步（堂下举足徐行）、趋（在门外快走）、走（在中庭快走）、奔（在大路上疾行）、跋（在草丛、山林中走）、涉（在水中走）</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dirty="0">
                          <a:latin typeface="楷体" panose="02010609060101010101" pitchFamily="49" charset="-122"/>
                          <a:ea typeface="楷体" panose="02010609060101010101" pitchFamily="49" charset="-122"/>
                        </a:rPr>
                        <a:t>皎（月白）晰（人白）㿥（鸟白）皑（霜雪白）皅（草花白）皦（玉石白）</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579188647"/>
                  </a:ext>
                </a:extLst>
              </a:tr>
            </a:tbl>
          </a:graphicData>
        </a:graphic>
      </p:graphicFrame>
    </p:spTree>
    <p:extLst>
      <p:ext uri="{BB962C8B-B14F-4D97-AF65-F5344CB8AC3E}">
        <p14:creationId xmlns:p14="http://schemas.microsoft.com/office/powerpoint/2010/main" val="324053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3E38DAF2-5458-CEDB-6A13-8F36B14203D7}"/>
              </a:ext>
            </a:extLst>
          </p:cNvPr>
          <p:cNvSpPr>
            <a:spLocks noGrp="1"/>
          </p:cNvSpPr>
          <p:nvPr>
            <p:ph idx="1"/>
          </p:nvPr>
        </p:nvSpPr>
        <p:spPr>
          <a:xfrm>
            <a:off x="123826" y="142876"/>
            <a:ext cx="11972924" cy="6581774"/>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词语的替换</a:t>
            </a:r>
          </a:p>
          <a:p>
            <a:r>
              <a:rPr lang="zh-CN" altLang="en-US" dirty="0">
                <a:latin typeface="宋体" panose="02010600030101010101" pitchFamily="2" charset="-122"/>
                <a:ea typeface="宋体" panose="02010600030101010101" pitchFamily="2" charset="-122"/>
              </a:rPr>
              <a:t>词语的替换指的是只改变某类现实现象的名称，而现实现象本身并没有改变。</a:t>
            </a:r>
          </a:p>
          <a:p>
            <a:r>
              <a:rPr lang="zh-CN" altLang="en-US" dirty="0">
                <a:latin typeface="宋体" panose="02010600030101010101" pitchFamily="2" charset="-122"/>
                <a:ea typeface="宋体" panose="02010600030101010101" pitchFamily="2" charset="-122"/>
              </a:rPr>
              <a:t>词语替换的原因</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社会的变化。</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避讳：雉→野鸡（避汉代高后吕雉的讳）；薯蓣→薯</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药</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（避唐代宗李豫的讳）→</a:t>
            </a:r>
            <a:r>
              <a:rPr lang="zh-CN" altLang="en-US" sz="2400" b="1" dirty="0">
                <a:solidFill>
                  <a:srgbClr val="0070C0"/>
                </a:solidFill>
                <a:latin typeface="楷体" panose="02010609060101010101" pitchFamily="49" charset="-122"/>
                <a:ea typeface="楷体" panose="02010609060101010101" pitchFamily="49" charset="-122"/>
                <a:cs typeface="Times New Roman" panose="02020603050405020304" pitchFamily="18" charset="0"/>
              </a:rPr>
              <a:t>山</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药</a:t>
            </a:r>
            <a:r>
              <a:rPr lang="zh-CN" altLang="en-US" sz="2400" dirty="0">
                <a:latin typeface="楷体" panose="02010609060101010101" pitchFamily="49" charset="-122"/>
                <a:ea typeface="楷体" panose="02010609060101010101" pitchFamily="49" charset="-122"/>
                <a:cs typeface="Times New Roman" panose="02020603050405020304" pitchFamily="18" charset="0"/>
              </a:rPr>
              <a:t>（避宋英宗赵曙的讳）；虎子→</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马</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子（夜壶、马桶，避唐代先祖李虎的讳）</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认识变化：俸禄</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薪水</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工资；戏子→演员；减肥</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瘦身；</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Negro</a:t>
            </a:r>
            <a:r>
              <a:rPr lang="en-US" altLang="zh-CN" sz="2400" dirty="0" err="1">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American Blacks / Afro-American</a:t>
            </a:r>
          </a:p>
          <a:p>
            <a:pPr marL="0" indent="0">
              <a:buNone/>
            </a:pPr>
            <a:r>
              <a:rPr lang="en-US" altLang="zh-CN" dirty="0">
                <a:latin typeface="宋体" panose="02010600030101010101" pitchFamily="2" charset="-122"/>
                <a:ea typeface="宋体" panose="02010600030101010101" pitchFamily="2" charset="-122"/>
                <a:cs typeface="Times New Roman" panose="02020603050405020304" pitchFamily="18" charset="0"/>
              </a:rPr>
              <a:t>B.</a:t>
            </a:r>
            <a:r>
              <a:rPr lang="zh-CN" altLang="en-US" dirty="0">
                <a:latin typeface="宋体" panose="02010600030101010101" pitchFamily="2" charset="-122"/>
                <a:ea typeface="宋体" panose="02010600030101010101" pitchFamily="2" charset="-122"/>
                <a:cs typeface="Times New Roman" panose="02020603050405020304" pitchFamily="18" charset="0"/>
              </a:rPr>
              <a:t>语言系统内部的变化</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汉语在发展过程中，为了避免同音混淆带来的歧义，就用复音词替换单音词。这样，汉语词汇系统发生了重大的变化，由单音词占优势变成以复音词占优势。</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目</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眼睛；愠</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怨恨；见</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看见；习</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复习；朋</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朋友；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4594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6AD372D1-346C-8787-EF16-90AE2DF9E1E2}"/>
              </a:ext>
            </a:extLst>
          </p:cNvPr>
          <p:cNvSpPr>
            <a:spLocks noGrp="1"/>
          </p:cNvSpPr>
          <p:nvPr>
            <p:ph idx="1"/>
          </p:nvPr>
        </p:nvSpPr>
        <p:spPr>
          <a:xfrm>
            <a:off x="371475" y="257175"/>
            <a:ext cx="11468100" cy="6286500"/>
          </a:xfrm>
        </p:spPr>
        <p:txBody>
          <a:bodyPr/>
          <a:lstStyle/>
          <a:p>
            <a:r>
              <a:rPr lang="zh-CN" altLang="en-US" dirty="0">
                <a:latin typeface="宋体" panose="02010600030101010101" pitchFamily="2" charset="-122"/>
                <a:ea typeface="宋体" panose="02010600030101010101" pitchFamily="2" charset="-122"/>
              </a:rPr>
              <a:t>基本词汇也有替换</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新、旧词之间大多原先意义相近</a:t>
            </a:r>
          </a:p>
          <a:p>
            <a:pPr marL="0" indent="0">
              <a:buNone/>
              <a:defRPr/>
            </a:pP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  面</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脸；足</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脚；口→嘴；入</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进；行</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走；嗅</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闻；赤→红</a:t>
            </a:r>
          </a:p>
          <a:p>
            <a:r>
              <a:rPr lang="zh-CN" altLang="en-US" dirty="0">
                <a:latin typeface="宋体" panose="02010600030101010101" pitchFamily="2" charset="-122"/>
                <a:ea typeface="宋体" panose="02010600030101010101" pitchFamily="2" charset="-122"/>
              </a:rPr>
              <a:t>或语音上有联系</a:t>
            </a:r>
          </a:p>
          <a:p>
            <a:pPr marL="0" indent="0">
              <a:buNone/>
              <a:defRPr/>
            </a:pP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  颠</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顶；莫（暮）</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晚</a:t>
            </a:r>
            <a:endPar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少数是借词</a:t>
            </a:r>
          </a:p>
          <a:p>
            <a:pPr marL="0" indent="0">
              <a:buNone/>
              <a:defRPr/>
            </a:pP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  驿</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站</a:t>
            </a:r>
          </a:p>
          <a:p>
            <a:r>
              <a:rPr lang="zh-CN" altLang="en-US" dirty="0">
                <a:latin typeface="宋体" panose="02010600030101010101" pitchFamily="2" charset="-122"/>
                <a:ea typeface="宋体" panose="02010600030101010101" pitchFamily="2" charset="-122"/>
              </a:rPr>
              <a:t>被替换下来的成分大都成了构词语素</a:t>
            </a:r>
          </a:p>
          <a:p>
            <a:pPr marL="0" indent="0">
              <a:buNone/>
            </a:pPr>
            <a:r>
              <a:rPr lang="zh-CN" altLang="en-US"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  面目；颠倒；口齿；手足</a:t>
            </a:r>
            <a:endPar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3561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E6FA5041-887D-8954-B576-83237A48B393}"/>
              </a:ext>
            </a:extLst>
          </p:cNvPr>
          <p:cNvSpPr>
            <a:spLocks noGrp="1"/>
          </p:cNvSpPr>
          <p:nvPr>
            <p:ph idx="1"/>
          </p:nvPr>
        </p:nvSpPr>
        <p:spPr>
          <a:xfrm>
            <a:off x="466725" y="400050"/>
            <a:ext cx="11268075" cy="6048375"/>
          </a:xfrm>
        </p:spPr>
        <p:txBody>
          <a:bodyPr/>
          <a:lstStyle/>
          <a:p>
            <a:r>
              <a:rPr lang="zh-CN" altLang="en-US" dirty="0">
                <a:latin typeface="宋体" panose="02010600030101010101" pitchFamily="2" charset="-122"/>
                <a:ea typeface="宋体" panose="02010600030101010101" pitchFamily="2" charset="-122"/>
              </a:rPr>
              <a:t>基本词汇稳固，变动较小，更新缓慢；一般词汇则处于经常的变动之中。</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词汇演变的总的趋势是随着社会的发展而日益丰富。</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消亡的旧词，如保存在文献中，如有需要可以复活</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国王、王妃、小姐、当铺、霾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语言年代学：通过计算某一语言中基本词汇在不同时代的保存比例或两门亲属语言中相同基本词汇的比例来测定某一语言的存在时间或亲属语言的分化时间。</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斯瓦迪士（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Swadesh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）核心词表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1952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年，斯瓦迪士（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Morris Swadesh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）提出了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个核心词来统计确定语言分化的年代，</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1955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年，他又从这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个核心词中筛选出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个人类语言最稳定的核心词（一阶核心词），剩余的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个词归入二阶核心词。</a:t>
            </a:r>
          </a:p>
        </p:txBody>
      </p:sp>
    </p:spTree>
    <p:extLst>
      <p:ext uri="{BB962C8B-B14F-4D97-AF65-F5344CB8AC3E}">
        <p14:creationId xmlns:p14="http://schemas.microsoft.com/office/powerpoint/2010/main" val="93744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33A854D2-2826-EC30-A75F-721A15D07F2A}"/>
              </a:ext>
            </a:extLst>
          </p:cNvPr>
          <p:cNvSpPr>
            <a:spLocks noGrp="1"/>
          </p:cNvSpPr>
          <p:nvPr>
            <p:ph idx="1"/>
          </p:nvPr>
        </p:nvSpPr>
        <p:spPr>
          <a:xfrm>
            <a:off x="284085" y="745724"/>
            <a:ext cx="11585360" cy="5431239"/>
          </a:xfrm>
        </p:spPr>
        <p:txBody>
          <a:bodyPr/>
          <a:lstStyle/>
          <a:p>
            <a:pPr marL="0" indent="0">
              <a:buNone/>
            </a:pP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不平衡性：各子系统之间、子系统内部、不同地域之间的不平衡。</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）词汇发展变化最快，而语音和语法发展变化则相对较慢，具有较强的稳定性；</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）词汇系统内部，基本词汇反映交际中最常用的基本概念，变化较慢，一般词汇变化较快；</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语音系统内部，音位及其聚合关系变化较慢，音值变化较快；</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）同一语言现象在不同地域变化速度和方向常常不太一样。 </a:t>
            </a:r>
          </a:p>
        </p:txBody>
      </p:sp>
    </p:spTree>
    <p:extLst>
      <p:ext uri="{BB962C8B-B14F-4D97-AF65-F5344CB8AC3E}">
        <p14:creationId xmlns:p14="http://schemas.microsoft.com/office/powerpoint/2010/main" val="244072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F3E6D2C-6D13-7A28-F6E5-0F1D6AE40435}"/>
              </a:ext>
            </a:extLst>
          </p:cNvPr>
          <p:cNvSpPr>
            <a:spLocks noGrp="1"/>
          </p:cNvSpPr>
          <p:nvPr>
            <p:ph idx="1"/>
          </p:nvPr>
        </p:nvSpPr>
        <p:spPr>
          <a:xfrm>
            <a:off x="228600" y="157162"/>
            <a:ext cx="11734800" cy="6543675"/>
          </a:xfrm>
        </p:spPr>
        <p:txBody>
          <a:bodyPr>
            <a:normAutofit lnSpcReduction="10000"/>
          </a:bodyPr>
          <a:lstStyle/>
          <a:p>
            <a:pPr marL="0" indent="0">
              <a:buNone/>
            </a:pPr>
            <a:r>
              <a:rPr lang="zh-CN" altLang="en-US" dirty="0">
                <a:latin typeface="宋体" panose="02010600030101010101" pitchFamily="2" charset="-122"/>
                <a:ea typeface="宋体" panose="02010600030101010101" pitchFamily="2" charset="-122"/>
              </a:rPr>
              <a:t>（二）词汇演变与语言系统</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词语的替换要受到词汇聚合关系的制约。</a:t>
            </a:r>
          </a:p>
          <a:p>
            <a:r>
              <a:rPr lang="zh-CN" altLang="en-US" dirty="0">
                <a:latin typeface="宋体" panose="02010600030101010101" pitchFamily="2" charset="-122"/>
                <a:ea typeface="宋体" panose="02010600030101010101" pitchFamily="2" charset="-122"/>
              </a:rPr>
              <a:t>有不少相互替换的词语来自两个关系密切的聚合群；</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“口肤肌”用于人，“嘴皮肉”用于动物；“毛”用于人、兽，“羽”用于</a:t>
            </a:r>
            <a:r>
              <a:rPr lang="zh-CN" altLang="en-US" sz="2400" dirty="0" smtClean="0">
                <a:latin typeface="楷体" panose="02010609060101010101" pitchFamily="49" charset="-122"/>
                <a:ea typeface="楷体" panose="02010609060101010101" pitchFamily="49" charset="-122"/>
              </a:rPr>
              <a:t>鸟 “胖</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肥”</a:t>
            </a:r>
            <a:endParaRPr lang="zh-CN" altLang="en-US"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词语替换的过程有短有长</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时间长：“嘴”取代“口”（</a:t>
            </a:r>
            <a:r>
              <a:rPr lang="en-US" altLang="zh-CN" sz="2400" dirty="0">
                <a:latin typeface="楷体" panose="02010609060101010101" pitchFamily="49" charset="-122"/>
                <a:ea typeface="楷体" panose="02010609060101010101" pitchFamily="49" charset="-122"/>
              </a:rPr>
              <a:t>2000</a:t>
            </a:r>
            <a:r>
              <a:rPr lang="zh-CN" altLang="en-US" sz="2400" dirty="0">
                <a:latin typeface="楷体" panose="02010609060101010101" pitchFamily="49" charset="-122"/>
                <a:ea typeface="楷体" panose="02010609060101010101" pitchFamily="49" charset="-122"/>
              </a:rPr>
              <a:t>多年）</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a:t>
            </a:r>
            <a:r>
              <a:rPr lang="zh-CN" altLang="en-US" sz="2400" dirty="0">
                <a:latin typeface="楷体" panose="02010609060101010101" pitchFamily="49" charset="-122"/>
                <a:ea typeface="楷体" panose="02010609060101010101" pitchFamily="49" charset="-122"/>
              </a:rPr>
              <a:t>汉代取代“喙”“咮”，指鸟兽的嘴。</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B.</a:t>
            </a:r>
            <a:r>
              <a:rPr lang="zh-CN" altLang="en-US" sz="2400" dirty="0">
                <a:latin typeface="楷体" panose="02010609060101010101" pitchFamily="49" charset="-122"/>
                <a:ea typeface="楷体" panose="02010609060101010101" pitchFamily="49" charset="-122"/>
              </a:rPr>
              <a:t>在叱骂、挖苦、讽刺时，代指人的口（贬义）。</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柴进一来要看林冲本事，二来要林冲赢他，灭那厮嘴。（</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水浒</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第九回）</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武松道</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我却不是说嘴，凭着我胸中本事，平生只是打天下硬汉，不明道德的人。”（同上，第二十九回）</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C.</a:t>
            </a:r>
            <a:r>
              <a:rPr lang="zh-CN" altLang="en-US" sz="2400" dirty="0">
                <a:latin typeface="楷体" panose="02010609060101010101" pitchFamily="49" charset="-122"/>
                <a:ea typeface="楷体" panose="02010609060101010101" pitchFamily="49" charset="-122"/>
              </a:rPr>
              <a:t>清代完全取代“口”。</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尤氏等用手帕握住嘴，笑得前仰后合。（</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红楼梦</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第五十四回）</a:t>
            </a:r>
          </a:p>
          <a:p>
            <a:pPr marL="0" indent="0">
              <a:buNone/>
            </a:pPr>
            <a:r>
              <a:rPr lang="zh-CN" altLang="en-US" sz="2400" dirty="0">
                <a:latin typeface="楷体" panose="02010609060101010101" pitchFamily="49" charset="-122"/>
                <a:ea typeface="楷体" panose="02010609060101010101" pitchFamily="49" charset="-122"/>
              </a:rPr>
              <a:t>时间短：“服务员”取代“小姐”</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0398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964E782A-8F92-F6CF-5891-D0BF17439812}"/>
              </a:ext>
            </a:extLst>
          </p:cNvPr>
          <p:cNvSpPr>
            <a:spLocks noGrp="1"/>
          </p:cNvSpPr>
          <p:nvPr>
            <p:ph idx="1"/>
          </p:nvPr>
        </p:nvSpPr>
        <p:spPr>
          <a:xfrm>
            <a:off x="133350" y="295275"/>
            <a:ext cx="11896725" cy="6286500"/>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创制新词与语音、句法等其他子系统有关</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南北朝以前，以单音孳生法为主，在原有单音词意义引申的基础上，替换其音节内部的某个成分（声母、韵尾、元音、声调），专门用来表达后起的引申义，从而孳生出一个与原词词义相近的另一个单音词。</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r>
              <a:rPr lang="zh-CN" altLang="en-US" dirty="0">
                <a:latin typeface="宋体" panose="02010600030101010101" pitchFamily="2" charset="-122"/>
                <a:ea typeface="宋体" panose="02010600030101010101" pitchFamily="2" charset="-122"/>
              </a:rPr>
              <a:t>同族词：古音相近古义相关，往往在汉字形体上使用同一声符</a:t>
            </a:r>
          </a:p>
          <a:p>
            <a:pPr marL="0" indent="0">
              <a:buNone/>
            </a:pPr>
            <a:r>
              <a:rPr lang="zh-CN" altLang="en-US" sz="2400" dirty="0">
                <a:latin typeface="楷体" panose="02010609060101010101" pitchFamily="49" charset="-122"/>
                <a:ea typeface="楷体" panose="02010609060101010101" pitchFamily="49" charset="-122"/>
              </a:rPr>
              <a:t>  贱钱浅笺栈溅：表小；</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声母为塞擦音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[ʦ][</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ʦʰ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][ʣ]</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，古韵为元部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[an]</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rPr>
              <a:t>  半班判别辨片：表中分；声母为塞音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 </a:t>
            </a:r>
            <a:r>
              <a:rPr lang="zh-CN" altLang="en-US" sz="2400" dirty="0">
                <a:latin typeface="楷体" panose="02010609060101010101" pitchFamily="49" charset="-122"/>
                <a:ea typeface="楷体" panose="02010609060101010101" pitchFamily="49" charset="-122"/>
              </a:rPr>
              <a:t>，韵部为元部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和月部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，韵尾有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之别</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英语也有类似例子：</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sittan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&gt;sit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settan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&gt;set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，安放）</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lang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&gt;long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，长）</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lengðu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&gt;length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，长度）</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fleogan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&gt;fly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，飞）</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fleoge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&gt;fly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，苍蝇）</a:t>
            </a:r>
          </a:p>
          <a:p>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627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AB251A31-8B41-B9BA-8E15-86F66E514502}"/>
              </a:ext>
            </a:extLst>
          </p:cNvPr>
          <p:cNvSpPr>
            <a:spLocks noGrp="1"/>
          </p:cNvSpPr>
          <p:nvPr>
            <p:ph idx="1"/>
          </p:nvPr>
        </p:nvSpPr>
        <p:spPr>
          <a:xfrm>
            <a:off x="381000" y="352424"/>
            <a:ext cx="11334750" cy="6143625"/>
          </a:xfrm>
        </p:spPr>
        <p:txBody>
          <a:bodyPr/>
          <a:lstStyle/>
          <a:p>
            <a:r>
              <a:rPr lang="zh-CN" altLang="en-US" dirty="0">
                <a:latin typeface="宋体" panose="02010600030101010101" pitchFamily="2" charset="-122"/>
                <a:ea typeface="宋体" panose="02010600030101010101" pitchFamily="2" charset="-122"/>
              </a:rPr>
              <a:t>四声别义：用替换声调的方法来表示相关意义的一组词</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有的有了字形的分化：张</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帐账胀涨</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zhāng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zhàng</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打开展开之物（</a:t>
            </a:r>
            <a:r>
              <a:rPr lang="zh-CN" altLang="en-US" sz="2400" b="1" dirty="0">
                <a:solidFill>
                  <a:srgbClr val="FF0000"/>
                </a:solidFill>
                <a:latin typeface="楷体" panose="02010609060101010101" pitchFamily="49" charset="-122"/>
                <a:ea typeface="楷体" panose="02010609060101010101" pitchFamily="49" charset="-122"/>
              </a:rPr>
              <a:t>帐</a:t>
            </a:r>
            <a:r>
              <a:rPr lang="zh-CN" altLang="en-US" sz="2400" dirty="0">
                <a:latin typeface="楷体" panose="02010609060101010101" pitchFamily="49" charset="-122"/>
                <a:ea typeface="楷体" panose="02010609060101010101" pitchFamily="49" charset="-122"/>
              </a:rPr>
              <a:t>）</a:t>
            </a:r>
            <a:r>
              <a:rPr lang="zh-CN" altLang="en-US" sz="2400" dirty="0">
                <a:solidFill>
                  <a:srgbClr val="0070C0"/>
                </a:solidFill>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记账（</a:t>
            </a:r>
            <a:r>
              <a:rPr lang="zh-CN" altLang="en-US" sz="2400" b="1" dirty="0">
                <a:solidFill>
                  <a:srgbClr val="FF0000"/>
                </a:solidFill>
                <a:latin typeface="楷体" panose="02010609060101010101" pitchFamily="49" charset="-122"/>
                <a:ea typeface="楷体" panose="02010609060101010101" pitchFamily="49" charset="-122"/>
              </a:rPr>
              <a:t>账</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b="1" dirty="0">
                <a:solidFill>
                  <a:srgbClr val="FF0000"/>
                </a:solidFill>
                <a:latin typeface="楷体" panose="02010609060101010101" pitchFamily="49" charset="-122"/>
                <a:ea typeface="楷体" panose="02010609060101010101" pitchFamily="49" charset="-122"/>
              </a:rPr>
              <a:t>  张</a:t>
            </a:r>
            <a:r>
              <a:rPr lang="zh-CN" altLang="en-US" sz="2400" dirty="0">
                <a:latin typeface="楷体" panose="02010609060101010101" pitchFamily="49" charset="-122"/>
                <a:ea typeface="楷体" panose="02010609060101010101" pitchFamily="49" charset="-122"/>
              </a:rPr>
              <a:t>：拉弓弦→打开、展开</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体积上扩大（</a:t>
            </a:r>
            <a:r>
              <a:rPr lang="zh-CN" altLang="en-US" sz="2400" b="1" dirty="0">
                <a:solidFill>
                  <a:srgbClr val="FF0000"/>
                </a:solidFill>
                <a:latin typeface="楷体" panose="02010609060101010101" pitchFamily="49" charset="-122"/>
                <a:ea typeface="楷体" panose="02010609060101010101" pitchFamily="49" charset="-122"/>
              </a:rPr>
              <a:t>胀</a:t>
            </a:r>
            <a:r>
              <a:rPr lang="zh-CN" altLang="en-US" sz="2400" dirty="0">
                <a:latin typeface="楷体" panose="02010609060101010101" pitchFamily="49" charset="-122"/>
                <a:ea typeface="楷体" panose="02010609060101010101" pitchFamily="49" charset="-122"/>
              </a:rPr>
              <a:t>）→水弥漫（</a:t>
            </a:r>
            <a:r>
              <a:rPr lang="zh-CN" altLang="en-US" sz="2400" b="1" dirty="0">
                <a:solidFill>
                  <a:srgbClr val="FF0000"/>
                </a:solidFill>
                <a:latin typeface="楷体" panose="02010609060101010101" pitchFamily="49" charset="-122"/>
                <a:ea typeface="楷体" panose="02010609060101010101" pitchFamily="49" charset="-122"/>
              </a:rPr>
              <a:t>涨</a:t>
            </a:r>
            <a:r>
              <a:rPr lang="zh-CN" altLang="en-US" sz="2400" dirty="0">
                <a:latin typeface="楷体" panose="02010609060101010101" pitchFamily="49" charset="-122"/>
                <a:ea typeface="楷体" panose="02010609060101010101" pitchFamily="49" charset="-122"/>
              </a:rPr>
              <a:t>）→其他事物充满</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知</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智 旁</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傍</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有的至今用同一个字形表达</a:t>
            </a:r>
          </a:p>
        </p:txBody>
      </p:sp>
      <p:sp>
        <p:nvSpPr>
          <p:cNvPr id="4" name="左大括号 3">
            <a:extLst>
              <a:ext uri="{FF2B5EF4-FFF2-40B4-BE49-F238E27FC236}">
                <a16:creationId xmlns:a16="http://schemas.microsoft.com/office/drawing/2014/main" xmlns="" id="{8E56B0DC-4957-E43C-B5EB-E93467710238}"/>
              </a:ext>
            </a:extLst>
          </p:cNvPr>
          <p:cNvSpPr/>
          <p:nvPr/>
        </p:nvSpPr>
        <p:spPr>
          <a:xfrm>
            <a:off x="4114800" y="1914525"/>
            <a:ext cx="219075" cy="10477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9DFF0DAF-C221-8C2F-7279-5DCF9E0EF714}"/>
              </a:ext>
            </a:extLst>
          </p:cNvPr>
          <p:cNvPicPr>
            <a:picLocks noChangeAspect="1"/>
          </p:cNvPicPr>
          <p:nvPr/>
        </p:nvPicPr>
        <p:blipFill>
          <a:blip r:embed="rId2"/>
          <a:stretch>
            <a:fillRect/>
          </a:stretch>
        </p:blipFill>
        <p:spPr>
          <a:xfrm>
            <a:off x="1498242" y="4060691"/>
            <a:ext cx="9195515" cy="2444885"/>
          </a:xfrm>
          <a:prstGeom prst="rect">
            <a:avLst/>
          </a:prstGeom>
        </p:spPr>
      </p:pic>
    </p:spTree>
    <p:extLst>
      <p:ext uri="{BB962C8B-B14F-4D97-AF65-F5344CB8AC3E}">
        <p14:creationId xmlns:p14="http://schemas.microsoft.com/office/powerpoint/2010/main" val="6721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DBF64FC2-0FE2-59D5-A2AB-8AAF0C5D6404}"/>
              </a:ext>
            </a:extLst>
          </p:cNvPr>
          <p:cNvSpPr>
            <a:spLocks noGrp="1"/>
          </p:cNvSpPr>
          <p:nvPr>
            <p:ph idx="1"/>
          </p:nvPr>
        </p:nvSpPr>
        <p:spPr>
          <a:xfrm>
            <a:off x="380999" y="352424"/>
            <a:ext cx="11344275" cy="6162675"/>
          </a:xfrm>
        </p:spPr>
        <p:txBody>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B</a:t>
            </a:r>
            <a:r>
              <a:rPr lang="en-US" altLang="zh-CN" dirty="0">
                <a:solidFill>
                  <a:prstClr val="black"/>
                </a:solidFill>
                <a:latin typeface="宋体" panose="02010600030101010101" pitchFamily="2" charset="-122"/>
                <a:ea typeface="宋体" panose="02010600030101010101" pitchFamily="2" charset="-122"/>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南北朝开始，双音复合法逐渐占优（词汇的“双音化”）</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原因一：魏晋之后语音简化，同音词增多</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  见</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看见 践</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践踏 剑</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宝剑 渐</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逐渐</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原因二：语言表达的精密化</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  保</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保护、保卫、保存、保养、保持、担保</a:t>
            </a:r>
          </a:p>
          <a:p>
            <a:r>
              <a:rPr lang="zh-CN" altLang="en-US" dirty="0">
                <a:latin typeface="宋体" panose="02010600030101010101" pitchFamily="2" charset="-122"/>
                <a:ea typeface="宋体" panose="02010600030101010101" pitchFamily="2" charset="-122"/>
              </a:rPr>
              <a:t>很多双音词是从更早的非词词汇化来的</a:t>
            </a:r>
            <a:endParaRPr lang="en-US" altLang="zh-CN"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1</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）夫圣人</a:t>
            </a: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Times New Roman" panose="02020603050405020304" pitchFamily="18" charset="0"/>
              </a:rPr>
              <a:t>随时</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以行，是谓守时。（</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国语</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越语下</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）：依据天时。</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2</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）随处</a:t>
            </a: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Times New Roman" panose="02020603050405020304" pitchFamily="18" charset="0"/>
              </a:rPr>
              <a:t>随时</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有吉祥，不言此界与他方。（</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敦煌变文集</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维摩诘经讲经文</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英语类似例子：</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xmlns="" id="{42784460-EA76-88E8-537C-D17C0B112A48}"/>
              </a:ext>
            </a:extLst>
          </p:cNvPr>
          <p:cNvPicPr>
            <a:picLocks noChangeAspect="1"/>
          </p:cNvPicPr>
          <p:nvPr/>
        </p:nvPicPr>
        <p:blipFill>
          <a:blip r:embed="rId2"/>
          <a:stretch>
            <a:fillRect/>
          </a:stretch>
        </p:blipFill>
        <p:spPr>
          <a:xfrm>
            <a:off x="4138246" y="4237893"/>
            <a:ext cx="7210426" cy="2502479"/>
          </a:xfrm>
          <a:prstGeom prst="rect">
            <a:avLst/>
          </a:prstGeom>
        </p:spPr>
      </p:pic>
      <p:sp>
        <p:nvSpPr>
          <p:cNvPr id="5" name="文本框 4">
            <a:extLst>
              <a:ext uri="{FF2B5EF4-FFF2-40B4-BE49-F238E27FC236}">
                <a16:creationId xmlns:a16="http://schemas.microsoft.com/office/drawing/2014/main" xmlns="" id="{C9E8E8CA-07E4-92AF-26E9-D219AEAC5A24}"/>
              </a:ext>
            </a:extLst>
          </p:cNvPr>
          <p:cNvSpPr txBox="1"/>
          <p:nvPr/>
        </p:nvSpPr>
        <p:spPr>
          <a:xfrm>
            <a:off x="7362826" y="1065550"/>
            <a:ext cx="4286249" cy="2031325"/>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defRPr/>
            </a:pPr>
            <a:r>
              <a:rPr lang="zh-CN" altLang="en-US" sz="2800" dirty="0">
                <a:solidFill>
                  <a:prstClr val="black"/>
                </a:solidFill>
                <a:latin typeface="宋体" panose="02010600030101010101" pitchFamily="2" charset="-122"/>
                <a:ea typeface="宋体" panose="02010600030101010101" pitchFamily="2" charset="-122"/>
              </a:rPr>
              <a:t>复合双音词的大量出现使得汉语的词汇系统发生了重大的变化，单音词占优势的汉语因此而变成了双音词占优势。</a:t>
            </a:r>
          </a:p>
        </p:txBody>
      </p:sp>
    </p:spTree>
    <p:extLst>
      <p:ext uri="{BB962C8B-B14F-4D97-AF65-F5344CB8AC3E}">
        <p14:creationId xmlns:p14="http://schemas.microsoft.com/office/powerpoint/2010/main" val="123035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E295DC01-BB30-592C-28A6-7CEC385F3B7D}"/>
              </a:ext>
            </a:extLst>
          </p:cNvPr>
          <p:cNvSpPr>
            <a:spLocks noGrp="1"/>
          </p:cNvSpPr>
          <p:nvPr>
            <p:ph idx="1"/>
          </p:nvPr>
        </p:nvSpPr>
        <p:spPr>
          <a:xfrm>
            <a:off x="209550" y="123824"/>
            <a:ext cx="11887199" cy="6638925"/>
          </a:xfrm>
        </p:spPr>
        <p:txBody>
          <a:bodyPr/>
          <a:lstStyle/>
          <a:p>
            <a:pPr marL="0" indent="0">
              <a:buNone/>
            </a:pPr>
            <a:r>
              <a:rPr lang="zh-CN" altLang="en-US" dirty="0">
                <a:latin typeface="宋体" panose="02010600030101010101" pitchFamily="2" charset="-122"/>
                <a:ea typeface="宋体" panose="02010600030101010101" pitchFamily="2" charset="-122"/>
              </a:rPr>
              <a:t>（三）词义的演变</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词义的演变是指词的形式不变，而意义发生了变化。</a:t>
            </a: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词义演变的结果</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）词义的扩大：指词义的外延的拓展，即引申义的意义范围比本义扩大了。</a:t>
            </a:r>
            <a:endParaRPr lang="en-US" altLang="zh-CN" dirty="0">
              <a:latin typeface="宋体" panose="02010600030101010101" pitchFamily="2" charset="-122"/>
              <a:ea typeface="宋体" panose="02010600030101010101" pitchFamily="2" charset="-122"/>
            </a:endParaRPr>
          </a:p>
          <a:p>
            <a:pPr marL="0" indent="0">
              <a:buNone/>
            </a:pPr>
            <a:r>
              <a:rPr lang="zh-CN" altLang="it-IT" sz="2400" dirty="0">
                <a:latin typeface="Times New Roman" panose="02020603050405020304" pitchFamily="18" charset="0"/>
                <a:ea typeface="楷体" panose="02010609060101010101" pitchFamily="49" charset="-122"/>
                <a:cs typeface="Times New Roman" panose="02020603050405020304" pitchFamily="18" charset="0"/>
              </a:rPr>
              <a:t>    江</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it-IT" sz="2400" dirty="0">
                <a:latin typeface="Times New Roman" panose="02020603050405020304" pitchFamily="18" charset="0"/>
                <a:ea typeface="楷体" panose="02010609060101010101" pitchFamily="49" charset="-122"/>
                <a:cs typeface="Times New Roman" panose="02020603050405020304" pitchFamily="18" charset="0"/>
              </a:rPr>
              <a:t>河</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it-IT" sz="2400" dirty="0">
                <a:latin typeface="Times New Roman" panose="02020603050405020304" pitchFamily="18" charset="0"/>
                <a:ea typeface="楷体" panose="02010609060101010101" pitchFamily="49" charset="-122"/>
                <a:cs typeface="Times New Roman" panose="02020603050405020304" pitchFamily="18" charset="0"/>
              </a:rPr>
              <a:t>菜</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；脸；鸣；睡；</a:t>
            </a:r>
            <a:r>
              <a:rPr lang="it-IT" altLang="zh-CN" sz="2400" dirty="0">
                <a:latin typeface="Times New Roman" panose="02020603050405020304" pitchFamily="18" charset="0"/>
                <a:ea typeface="楷体" panose="02010609060101010101" pitchFamily="49" charset="-122"/>
                <a:cs typeface="Times New Roman" panose="02020603050405020304" pitchFamily="18" charset="0"/>
              </a:rPr>
              <a:t>to arrive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place</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）词义的缩小：指词义的外延有所收缩，即引申义的意义范围较之本义缩小了。</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瓦；丈人；臭；宫；丈人；丈夫；坟；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meat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ружьё</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）词义的转移：指词义的内涵、外延均起了根本性的变化</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词义由指称甲事物转为乙事物。</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脚；步；涕；钱；牺牲；馒头；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pen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ru-RU" altLang="zh-CN" sz="2400" dirty="0">
                <a:latin typeface="Times New Roman" panose="02020603050405020304" pitchFamily="18" charset="0"/>
                <a:ea typeface="楷体" panose="02010609060101010101" pitchFamily="49" charset="-122"/>
                <a:cs typeface="Times New Roman" panose="02020603050405020304" pitchFamily="18" charset="0"/>
              </a:rPr>
              <a:t>глаз</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PUA</a:t>
            </a:r>
          </a:p>
          <a:p>
            <a:r>
              <a:rPr lang="zh-CN" altLang="en-US" dirty="0">
                <a:latin typeface="宋体" panose="02010600030101010101" pitchFamily="2" charset="-122"/>
                <a:ea typeface="宋体" panose="02010600030101010101" pitchFamily="2" charset="-122"/>
              </a:rPr>
              <a:t>词义转移后如果原来的意义仍然保留，则形成多义词。</a:t>
            </a:r>
          </a:p>
        </p:txBody>
      </p:sp>
    </p:spTree>
    <p:extLst>
      <p:ext uri="{BB962C8B-B14F-4D97-AF65-F5344CB8AC3E}">
        <p14:creationId xmlns:p14="http://schemas.microsoft.com/office/powerpoint/2010/main" val="31038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F4CD60C3-F3F2-34AB-01EF-3924321AA455}"/>
              </a:ext>
            </a:extLst>
          </p:cNvPr>
          <p:cNvSpPr>
            <a:spLocks noGrp="1"/>
          </p:cNvSpPr>
          <p:nvPr>
            <p:ph idx="1"/>
          </p:nvPr>
        </p:nvSpPr>
        <p:spPr>
          <a:xfrm>
            <a:off x="219075" y="161924"/>
            <a:ext cx="11763375" cy="6600825"/>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词义演变的原因</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）现实现象变化</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坐：跪坐→垂足而坐（</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战国策</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坐行</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蒲服，乞食于吴市）</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钟：乐器→指早晚用来报时的器具（钟鼓）→现在不打点的报时工具也叫“钟”。</a:t>
            </a: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皂：树→现在的肥皂是用油脂和碱制成的。</a:t>
            </a: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布：麻织物→今天是棉、麻、化纤织物及混纺织物的统称。</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）词义组合关系变化</a:t>
            </a:r>
            <a:endParaRPr lang="en-US" altLang="zh-CN" dirty="0">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词义大多是在语义组合中获得自己明确的意义的。组合关系的变化也会引起词义的改变。</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赴”古代是“奔赴”或“趋向”（凶险之地）：赴汤蹈火、舍身赴国难</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后来与“赴”组合的不限于表示凶险之地的词语：赴京、赴宴</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“美”古代，组合关系比较宽，既可用于人（女性男性皆可），也可以用于物</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有良田美池桑竹之属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惟草木之零落兮，恐美人之迟暮</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现代汉语中基本只能形容风景美和女性美</a:t>
            </a:r>
          </a:p>
        </p:txBody>
      </p:sp>
    </p:spTree>
    <p:extLst>
      <p:ext uri="{BB962C8B-B14F-4D97-AF65-F5344CB8AC3E}">
        <p14:creationId xmlns:p14="http://schemas.microsoft.com/office/powerpoint/2010/main" val="387841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ED6B3EE5-D183-D0B9-FEF6-080F81ED4BD1}"/>
              </a:ext>
            </a:extLst>
          </p:cNvPr>
          <p:cNvSpPr>
            <a:spLocks noGrp="1"/>
          </p:cNvSpPr>
          <p:nvPr>
            <p:ph idx="1"/>
          </p:nvPr>
        </p:nvSpPr>
        <p:spPr>
          <a:xfrm>
            <a:off x="171450" y="85725"/>
            <a:ext cx="11830049" cy="6696075"/>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）词义聚合关系变化</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）词的意义之间是相互联系的。一个词意义的变化也可以引起和它有联系的词意义的变化。</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  熟</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（食物）熟→植物成熟→熟习→熟悉</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生</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（食物）生→植物不成熟→不熟习→陌生；</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  清</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（水清）→（声音）清脆→清高    </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浊</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（水浑浊）→（声音）重浊→恶浊；</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  冷</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（温度）→冷静（较早就有此义）  </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热</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（温度）→头脑发热（出现较晚）。</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）如果属于同一语义场的词语聚合中增加了新的成员，就会引起其他词的意义发生变化。</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英语：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meat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原指任何种类的菜肴，后来由于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food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（食物）、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dish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（盘菜）的介入，就缩小了意义范围，只指肉类荤菜。</a:t>
            </a:r>
          </a:p>
          <a:p>
            <a:pPr marL="0" inden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汉语： “吃”的对象原不限于固体食物，液体饮料、流体食物都可以吃（吃酒）。后来由于“喝”分担了“吃”的一部分意义，“吃”的对象才限于固体食物。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）人们主观认识发展</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心：本义为“心脏”，但古人认为“心”与思考有关，故“心”又有了思考的意义：心理、心得、用心、全心全意、心领神会。</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385637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6D3F19F6-1365-B0B5-1817-456F82813FB1}"/>
              </a:ext>
            </a:extLst>
          </p:cNvPr>
          <p:cNvSpPr>
            <a:spLocks noGrp="1"/>
          </p:cNvSpPr>
          <p:nvPr>
            <p:ph idx="1"/>
          </p:nvPr>
        </p:nvSpPr>
        <p:spPr>
          <a:xfrm>
            <a:off x="190499" y="200025"/>
            <a:ext cx="11706225" cy="6457950"/>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词义演变的机制</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在原有意义的基础上通过隐喻、转喻等方式引申出新的意义，这属于意义的增加和分化的范畴。</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）隐喻</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→物体的顶端或两端→事物的起点或端绪</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头：人与动物的最上部</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→头领、头目</a:t>
            </a:r>
          </a:p>
          <a:p>
            <a:pPr marL="0" indent="0">
              <a:buNone/>
            </a:pPr>
            <a:r>
              <a:rPr lang="zh-CN" altLang="en-US" sz="2400" dirty="0">
                <a:latin typeface="楷体" panose="02010609060101010101" pitchFamily="49" charset="-122"/>
                <a:ea typeface="楷体" panose="02010609060101010101" pitchFamily="49" charset="-122"/>
              </a:rPr>
              <a:t>               →形状像人耳的东西</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位置在两旁的东西</a:t>
            </a:r>
            <a:endParaRPr lang="en-US" altLang="zh-CN" sz="2400" dirty="0">
              <a:latin typeface="楷体" panose="02010609060101010101" pitchFamily="49" charset="-122"/>
              <a:ea typeface="楷体" panose="02010609060101010101" pitchFamily="49"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）转喻</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→笔法</a:t>
            </a:r>
            <a:endParaRPr lang="en-US" altLang="zh-CN" sz="2400" dirty="0">
              <a:latin typeface="楷体" panose="02010609060101010101" pitchFamily="49" charset="-122"/>
              <a:ea typeface="楷体" panose="02010609060101010101" pitchFamily="49" charset="-122"/>
            </a:endParaRP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书写下来的作品</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朝：早晨→朝见→朝廷→朝代</a:t>
            </a:r>
          </a:p>
        </p:txBody>
      </p:sp>
      <p:sp>
        <p:nvSpPr>
          <p:cNvPr id="4" name="左大括号 3">
            <a:extLst>
              <a:ext uri="{FF2B5EF4-FFF2-40B4-BE49-F238E27FC236}">
                <a16:creationId xmlns:a16="http://schemas.microsoft.com/office/drawing/2014/main" xmlns="" id="{44038C71-81E5-C2F0-954B-A907C3676B8F}"/>
              </a:ext>
            </a:extLst>
          </p:cNvPr>
          <p:cNvSpPr/>
          <p:nvPr/>
        </p:nvSpPr>
        <p:spPr>
          <a:xfrm>
            <a:off x="3590925" y="2181225"/>
            <a:ext cx="114300" cy="11811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xmlns="" id="{FD67FFEF-6A1F-061B-3ADB-B548787A07B5}"/>
              </a:ext>
            </a:extLst>
          </p:cNvPr>
          <p:cNvSpPr txBox="1"/>
          <p:nvPr/>
        </p:nvSpPr>
        <p:spPr>
          <a:xfrm>
            <a:off x="154780" y="3702166"/>
            <a:ext cx="2438401" cy="424732"/>
          </a:xfrm>
          <a:prstGeom prst="rect">
            <a:avLst/>
          </a:prstGeom>
          <a:noFill/>
        </p:spPr>
        <p:txBody>
          <a:bodyPr wrap="square" rtlCol="0">
            <a:spAutoFit/>
          </a:bodyPr>
          <a:lstStyle/>
          <a:p>
            <a:pPr>
              <a:lnSpc>
                <a:spcPct val="90000"/>
              </a:lnSpc>
              <a:spcBef>
                <a:spcPts val="1000"/>
              </a:spcBef>
            </a:pPr>
            <a:r>
              <a:rPr lang="zh-CN" altLang="en-US" sz="2400" dirty="0">
                <a:latin typeface="楷体" panose="02010609060101010101" pitchFamily="49" charset="-122"/>
                <a:ea typeface="楷体" panose="02010609060101010101" pitchFamily="49" charset="-122"/>
              </a:rPr>
              <a:t>  耳：人的耳朵</a:t>
            </a:r>
          </a:p>
        </p:txBody>
      </p:sp>
      <p:sp>
        <p:nvSpPr>
          <p:cNvPr id="6" name="左大括号 5">
            <a:extLst>
              <a:ext uri="{FF2B5EF4-FFF2-40B4-BE49-F238E27FC236}">
                <a16:creationId xmlns:a16="http://schemas.microsoft.com/office/drawing/2014/main" xmlns="" id="{9B1A628D-959A-1C9E-48DF-E9B78DA8E088}"/>
              </a:ext>
            </a:extLst>
          </p:cNvPr>
          <p:cNvSpPr/>
          <p:nvPr/>
        </p:nvSpPr>
        <p:spPr>
          <a:xfrm>
            <a:off x="2396728" y="3636602"/>
            <a:ext cx="142875" cy="6191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0DF0B818-033C-E2F7-7C8E-F94892154363}"/>
              </a:ext>
            </a:extLst>
          </p:cNvPr>
          <p:cNvSpPr txBox="1"/>
          <p:nvPr/>
        </p:nvSpPr>
        <p:spPr>
          <a:xfrm>
            <a:off x="190500" y="5195887"/>
            <a:ext cx="3895726" cy="424732"/>
          </a:xfrm>
          <a:prstGeom prst="rect">
            <a:avLst/>
          </a:prstGeom>
          <a:noFill/>
        </p:spPr>
        <p:txBody>
          <a:bodyPr wrap="square" rtlCol="0">
            <a:spAutoFit/>
          </a:bodyPr>
          <a:lstStyle/>
          <a:p>
            <a:pPr>
              <a:lnSpc>
                <a:spcPct val="90000"/>
              </a:lnSpc>
              <a:spcBef>
                <a:spcPts val="1000"/>
              </a:spcBef>
            </a:pPr>
            <a:r>
              <a:rPr lang="zh-CN" altLang="en-US" sz="2400" dirty="0">
                <a:latin typeface="楷体" panose="02010609060101010101" pitchFamily="49" charset="-122"/>
                <a:ea typeface="楷体" panose="02010609060101010101" pitchFamily="49" charset="-122"/>
              </a:rPr>
              <a:t>  笔：书写的工具→用笔写</a:t>
            </a:r>
          </a:p>
        </p:txBody>
      </p:sp>
      <p:sp>
        <p:nvSpPr>
          <p:cNvPr id="8" name="左大括号 7">
            <a:extLst>
              <a:ext uri="{FF2B5EF4-FFF2-40B4-BE49-F238E27FC236}">
                <a16:creationId xmlns:a16="http://schemas.microsoft.com/office/drawing/2014/main" xmlns="" id="{E61CA8F6-93DA-1604-90BE-5399091C28CF}"/>
              </a:ext>
            </a:extLst>
          </p:cNvPr>
          <p:cNvSpPr/>
          <p:nvPr/>
        </p:nvSpPr>
        <p:spPr>
          <a:xfrm>
            <a:off x="3894170" y="5098690"/>
            <a:ext cx="142875" cy="6191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215AEAAD-6695-DFCD-54A9-7C73836A1124}"/>
              </a:ext>
            </a:extLst>
          </p:cNvPr>
          <p:cNvSpPr txBox="1"/>
          <p:nvPr/>
        </p:nvSpPr>
        <p:spPr>
          <a:xfrm rot="10800000" flipH="1" flipV="1">
            <a:off x="6579393" y="5150234"/>
            <a:ext cx="5353050" cy="940770"/>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品牌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与品牌相关的物品或行为</a:t>
            </a:r>
            <a:endParaRPr lang="en-US" altLang="zh-CN" sz="2800" dirty="0">
              <a:latin typeface="宋体" panose="02010600030101010101" pitchFamily="2" charset="-122"/>
              <a:ea typeface="宋体" panose="02010600030101010101" pitchFamily="2" charset="-122"/>
            </a:endParaRPr>
          </a:p>
          <a:p>
            <a:pPr>
              <a:lnSpc>
                <a:spcPct val="90000"/>
              </a:lnSpc>
              <a:spcBef>
                <a:spcPts val="1000"/>
              </a:spcBef>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飞鸽，凤凰，宝马，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Xerox</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9744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4ED41B5F-A995-67D5-EE7C-9D49C84CEBB0}"/>
              </a:ext>
            </a:extLst>
          </p:cNvPr>
          <p:cNvSpPr>
            <a:spLocks noGrp="1"/>
          </p:cNvSpPr>
          <p:nvPr>
            <p:ph idx="1"/>
          </p:nvPr>
        </p:nvSpPr>
        <p:spPr>
          <a:xfrm>
            <a:off x="400049" y="342900"/>
            <a:ext cx="11287125" cy="6067425"/>
          </a:xfrm>
        </p:spPr>
        <p:txBody>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）转喻中的特殊类：词义吞并</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一些复合词或固定词组，其中一个语素的意义可以吞并其他语素的意义而成为整个语言单位的意义。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如复合词或固定词组是偏正结构，中心语失去意义并被省略，词义吞并会使留下来的成分产生新义：</a:t>
            </a:r>
          </a:p>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private (solider)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daily (paper)</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photo(graph</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rPr>
              <a:t>如复合词或固定词组是并列结构，原形式中某部分逐渐失去意义，但不会丢失，也不会造成新的词义产生（偏义复合词）：</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国</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家</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；市</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井</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世</a:t>
            </a:r>
            <a:r>
              <a:rPr lang="zh-CN" altLang="en-US" sz="2400" dirty="0">
                <a:latin typeface="楷体" panose="02010609060101010101" pitchFamily="49" charset="-122"/>
                <a:ea typeface="楷体" panose="02010609060101010101" pitchFamily="49" charset="-122"/>
                <a:cs typeface="Times New Roman" panose="02020603050405020304" pitchFamily="18" charset="0"/>
              </a:rPr>
              <a:t>界；</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士</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兵；牙</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齿</a:t>
            </a:r>
            <a:r>
              <a:rPr lang="zh-CN" altLang="en-US" sz="2400" dirty="0">
                <a:latin typeface="楷体" panose="02010609060101010101" pitchFamily="49" charset="-122"/>
                <a:ea typeface="楷体" panose="02010609060101010101" pitchFamily="49" charset="-122"/>
                <a:cs typeface="Times New Roman" panose="02020603050405020304" pitchFamily="18" charset="0"/>
              </a:rPr>
              <a:t>；眼</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睛</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羽</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毛；诗</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歌</a:t>
            </a:r>
          </a:p>
        </p:txBody>
      </p:sp>
    </p:spTree>
    <p:extLst>
      <p:ext uri="{BB962C8B-B14F-4D97-AF65-F5344CB8AC3E}">
        <p14:creationId xmlns:p14="http://schemas.microsoft.com/office/powerpoint/2010/main" val="33047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F55F57-EA4A-4B64-A5E1-B43D81F8FF12}"/>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延伸阅读</a:t>
            </a:r>
          </a:p>
        </p:txBody>
      </p:sp>
      <p:sp>
        <p:nvSpPr>
          <p:cNvPr id="3" name="内容占位符 2">
            <a:extLst>
              <a:ext uri="{FF2B5EF4-FFF2-40B4-BE49-F238E27FC236}">
                <a16:creationId xmlns:a16="http://schemas.microsoft.com/office/drawing/2014/main" xmlns="" id="{8F3EEE4A-0692-7E7F-FFE5-3241ADF81D62}"/>
              </a:ext>
            </a:extLst>
          </p:cNvPr>
          <p:cNvSpPr>
            <a:spLocks noGrp="1"/>
          </p:cNvSpPr>
          <p:nvPr>
            <p:ph idx="1"/>
          </p:nvPr>
        </p:nvSpPr>
        <p:spPr>
          <a:xfrm>
            <a:off x="266700" y="1825625"/>
            <a:ext cx="11582400" cy="4832350"/>
          </a:xfrm>
        </p:spPr>
        <p:txBody>
          <a:bodyPr/>
          <a:lstStyle/>
          <a:p>
            <a:pPr marL="0" indent="0">
              <a:buNone/>
            </a:pPr>
            <a:r>
              <a:rPr lang="en-US" altLang="zh-CN" dirty="0">
                <a:latin typeface="宋体" panose="02010600030101010101" pitchFamily="2" charset="-122"/>
                <a:ea typeface="宋体" panose="02010600030101010101" pitchFamily="2" charset="-122"/>
              </a:rPr>
              <a:t>1.</a:t>
            </a:r>
            <a:r>
              <a:rPr lang="zh-CN" altLang="en-US" b="1" dirty="0">
                <a:solidFill>
                  <a:srgbClr val="FF0000"/>
                </a:solidFill>
                <a:latin typeface="宋体" panose="02010600030101010101" pitchFamily="2" charset="-122"/>
                <a:ea typeface="宋体" panose="02010600030101010101" pitchFamily="2" charset="-122"/>
              </a:rPr>
              <a:t>徐通锵，历史语言学：商务印书馆，</a:t>
            </a:r>
            <a:r>
              <a:rPr lang="en-US" altLang="zh-CN" b="1" dirty="0">
                <a:solidFill>
                  <a:srgbClr val="FF0000"/>
                </a:solidFill>
                <a:latin typeface="宋体" panose="02010600030101010101" pitchFamily="2" charset="-122"/>
                <a:ea typeface="宋体" panose="02010600030101010101" pitchFamily="2" charset="-122"/>
              </a:rPr>
              <a:t>1991</a:t>
            </a:r>
            <a:r>
              <a:rPr lang="zh-CN" altLang="en-US" b="1" dirty="0">
                <a:solidFill>
                  <a:srgbClr val="FF0000"/>
                </a:solidFill>
                <a:latin typeface="宋体" panose="02010600030101010101" pitchFamily="2" charset="-122"/>
                <a:ea typeface="宋体" panose="02010600030101010101" pitchFamily="2" charset="-122"/>
              </a:rPr>
              <a:t>。</a:t>
            </a:r>
            <a:endParaRPr lang="en-US" altLang="zh-CN" b="1" dirty="0">
              <a:solidFill>
                <a:srgbClr val="FF0000"/>
              </a:solidFill>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b="1" dirty="0">
                <a:solidFill>
                  <a:srgbClr val="FF0000"/>
                </a:solidFill>
                <a:latin typeface="宋体" panose="02010600030101010101" pitchFamily="2" charset="-122"/>
                <a:ea typeface="宋体" panose="02010600030101010101" pitchFamily="2" charset="-122"/>
              </a:rPr>
              <a:t>王洪君，历史语言学方法论与汉语方言音韵史个案研究：商务印书馆，</a:t>
            </a:r>
            <a:r>
              <a:rPr lang="en-US" altLang="zh-CN" b="1" dirty="0">
                <a:solidFill>
                  <a:srgbClr val="FF0000"/>
                </a:solidFill>
                <a:latin typeface="宋体" panose="02010600030101010101" pitchFamily="2" charset="-122"/>
                <a:ea typeface="宋体" panose="02010600030101010101" pitchFamily="2" charset="-122"/>
              </a:rPr>
              <a:t>2014</a:t>
            </a:r>
            <a:r>
              <a:rPr lang="zh-CN" altLang="en-US" b="1" dirty="0">
                <a:solidFill>
                  <a:srgbClr val="FF0000"/>
                </a:solidFill>
                <a:latin typeface="宋体" panose="02010600030101010101" pitchFamily="2" charset="-122"/>
                <a:ea typeface="宋体" panose="02010600030101010101" pitchFamily="2" charset="-122"/>
              </a:rPr>
              <a:t>。</a:t>
            </a:r>
            <a:endParaRPr lang="en-US" altLang="zh-CN" b="1" dirty="0">
              <a:solidFill>
                <a:srgbClr val="FF0000"/>
              </a:solidFill>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威廉</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拉波夫，语言变化原理 内部因素：商务印书馆，</a:t>
            </a:r>
            <a:r>
              <a:rPr lang="en-US" altLang="zh-CN" dirty="0">
                <a:latin typeface="宋体" panose="02010600030101010101" pitchFamily="2" charset="-122"/>
                <a:ea typeface="宋体" panose="02010600030101010101" pitchFamily="2" charset="-122"/>
              </a:rPr>
              <a:t>2019</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威廉</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拉波夫，语言变化原理 社会因素：商务印书馆，</a:t>
            </a:r>
            <a:r>
              <a:rPr lang="en-US" altLang="zh-CN" dirty="0">
                <a:latin typeface="宋体" panose="02010600030101010101" pitchFamily="2" charset="-122"/>
                <a:ea typeface="宋体" panose="02010600030101010101" pitchFamily="2" charset="-122"/>
              </a:rPr>
              <a:t>2021</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5.</a:t>
            </a:r>
            <a:r>
              <a:rPr lang="zh-CN" altLang="en-US" b="1" dirty="0">
                <a:solidFill>
                  <a:srgbClr val="FF0000"/>
                </a:solidFill>
                <a:latin typeface="宋体" panose="02010600030101010101" pitchFamily="2" charset="-122"/>
                <a:ea typeface="宋体" panose="02010600030101010101" pitchFamily="2" charset="-122"/>
              </a:rPr>
              <a:t>李小凡 项梦冰，汉语方言学基础教程（第</a:t>
            </a:r>
            <a:r>
              <a:rPr lang="en-US" altLang="zh-CN" b="1" dirty="0">
                <a:solidFill>
                  <a:srgbClr val="FF0000"/>
                </a:solidFill>
                <a:latin typeface="宋体" panose="02010600030101010101" pitchFamily="2" charset="-122"/>
                <a:ea typeface="宋体" panose="02010600030101010101" pitchFamily="2" charset="-122"/>
              </a:rPr>
              <a:t>2</a:t>
            </a:r>
            <a:r>
              <a:rPr lang="zh-CN" altLang="en-US" b="1" dirty="0">
                <a:solidFill>
                  <a:srgbClr val="FF0000"/>
                </a:solidFill>
                <a:latin typeface="宋体" panose="02010600030101010101" pitchFamily="2" charset="-122"/>
                <a:ea typeface="宋体" panose="02010600030101010101" pitchFamily="2" charset="-122"/>
              </a:rPr>
              <a:t>版）：北京大学出版社，</a:t>
            </a:r>
            <a:r>
              <a:rPr lang="en-US" altLang="zh-CN" b="1" dirty="0">
                <a:solidFill>
                  <a:srgbClr val="FF0000"/>
                </a:solidFill>
                <a:latin typeface="宋体" panose="02010600030101010101" pitchFamily="2" charset="-122"/>
                <a:ea typeface="宋体" panose="02010600030101010101" pitchFamily="2" charset="-122"/>
              </a:rPr>
              <a:t>2020</a:t>
            </a:r>
            <a:r>
              <a:rPr lang="zh-CN" altLang="en-US" b="1" dirty="0">
                <a:solidFill>
                  <a:srgbClr val="FF0000"/>
                </a:solidFill>
                <a:latin typeface="宋体" panose="02010600030101010101" pitchFamily="2" charset="-122"/>
                <a:ea typeface="宋体" panose="02010600030101010101" pitchFamily="2" charset="-122"/>
              </a:rPr>
              <a:t>。</a:t>
            </a:r>
            <a:endParaRPr lang="en-US" altLang="zh-CN" b="1" dirty="0">
              <a:solidFill>
                <a:srgbClr val="FF0000"/>
              </a:solidFill>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孙宏开 胡增益 黄行，中国的语言：商务印书馆，</a:t>
            </a:r>
            <a:r>
              <a:rPr lang="en-US" altLang="zh-CN" dirty="0">
                <a:latin typeface="宋体" panose="02010600030101010101" pitchFamily="2" charset="-122"/>
                <a:ea typeface="宋体" panose="02010600030101010101" pitchFamily="2" charset="-122"/>
              </a:rPr>
              <a:t>2007</a:t>
            </a:r>
            <a:r>
              <a:rPr lang="zh-CN" altLang="en-US" dirty="0">
                <a:latin typeface="宋体" panose="02010600030101010101" pitchFamily="2" charset="-122"/>
                <a:ea typeface="宋体" panose="02010600030101010101" pitchFamily="2" charset="-122"/>
              </a:rPr>
              <a:t>。</a:t>
            </a:r>
          </a:p>
          <a:p>
            <a:pPr marL="0" indent="0">
              <a:buNone/>
            </a:pPr>
            <a:endParaRPr lang="en-US" altLang="zh-CN"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81290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D49145D-ABD3-A1E0-5D27-95CF451C6354}"/>
              </a:ext>
            </a:extLst>
          </p:cNvPr>
          <p:cNvSpPr>
            <a:spLocks noGrp="1"/>
          </p:cNvSpPr>
          <p:nvPr>
            <p:ph idx="1"/>
          </p:nvPr>
        </p:nvSpPr>
        <p:spPr>
          <a:xfrm>
            <a:off x="417251" y="1207363"/>
            <a:ext cx="11487704" cy="4154750"/>
          </a:xfrm>
        </p:spPr>
        <p:txBody>
          <a:bodyPr>
            <a:normAutofit/>
          </a:bodyPr>
          <a:lstStyle/>
          <a:p>
            <a:r>
              <a:rPr lang="zh-CN" altLang="en-US" sz="2800" dirty="0">
                <a:latin typeface="宋体" panose="02010600030101010101" pitchFamily="2" charset="-122"/>
                <a:ea typeface="宋体" panose="02010600030101010101" pitchFamily="2" charset="-122"/>
              </a:rPr>
              <a:t>渐变性和不平衡性使语言既能满足人们新的交际需求，又能保持稳固，使语言既不断发展，又保证交际顺利进行。</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语言要不断变动才能满足不断发展的社会需要，但又不能突变，否则不能为交际各方理解。语言内部各组成部分演变速度不平衡性正适应了这种渐变性的要求。如词汇变化速度虽快，变化比例虽大，但多数新词是利用旧有词根和构词规则构造的，旧词根与构词规则正是语言中较稳固的部分。正是新词中的这些蕴涵的不变要素保证了词汇变化“快”中的慢，使交际能够顺利进行。</a:t>
            </a:r>
          </a:p>
          <a:p>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6815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0EE5E36-418E-C0CD-1957-6427C6E792F7}"/>
              </a:ext>
            </a:extLst>
          </p:cNvPr>
          <p:cNvSpPr>
            <a:spLocks noGrp="1"/>
          </p:cNvSpPr>
          <p:nvPr>
            <p:ph type="title"/>
          </p:nvPr>
        </p:nvSpPr>
        <p:spPr/>
        <p:txBody>
          <a:bodyPr>
            <a:normAutofit/>
          </a:bodyPr>
          <a:lstStyle/>
          <a:p>
            <a:r>
              <a:rPr lang="zh-CN" altLang="en-US" sz="4000" dirty="0">
                <a:solidFill>
                  <a:srgbClr val="FF0000"/>
                </a:solidFill>
                <a:latin typeface="宋体" panose="02010600030101010101" pitchFamily="2" charset="-122"/>
                <a:ea typeface="宋体" panose="02010600030101010101" pitchFamily="2" charset="-122"/>
              </a:rPr>
              <a:t>延伸阅读</a:t>
            </a:r>
          </a:p>
        </p:txBody>
      </p:sp>
      <p:sp>
        <p:nvSpPr>
          <p:cNvPr id="3" name="内容占位符 2">
            <a:extLst>
              <a:ext uri="{FF2B5EF4-FFF2-40B4-BE49-F238E27FC236}">
                <a16:creationId xmlns:a16="http://schemas.microsoft.com/office/drawing/2014/main" xmlns="" id="{A94A65D1-C799-B04A-DF83-DFCC4953F197}"/>
              </a:ext>
            </a:extLst>
          </p:cNvPr>
          <p:cNvSpPr>
            <a:spLocks noGrp="1"/>
          </p:cNvSpPr>
          <p:nvPr>
            <p:ph idx="1"/>
          </p:nvPr>
        </p:nvSpPr>
        <p:spPr>
          <a:xfrm>
            <a:off x="762000" y="1811110"/>
            <a:ext cx="10515600" cy="4832627"/>
          </a:xfrm>
        </p:spPr>
        <p:txBody>
          <a:bodyPr/>
          <a:lstStyle/>
          <a:p>
            <a:pPr marL="0" indent="0">
              <a:buNone/>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7.R.L.Trask</a:t>
            </a:r>
            <a:r>
              <a:rPr lang="zh-CN" altLang="en-US" dirty="0">
                <a:latin typeface="Times New Roman" panose="02020603050405020304" pitchFamily="18" charset="0"/>
                <a:ea typeface="宋体" panose="02010600030101010101" pitchFamily="2" charset="-122"/>
                <a:cs typeface="Times New Roman" panose="02020603050405020304" pitchFamily="18" charset="0"/>
              </a:rPr>
              <a:t>，历史语言学：外语教学与研究出版社，</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8.</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Lyle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Campbell</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，历史语言学导论（第二版）：世界图书出版公司，</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2008</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9.</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陈忠敏，历史比较语言学：中西书局，</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2022</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10.</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王力，汉语史稿：中华书局，</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2015</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（德）海涅 （德）库特夫、龙海平 谷峰 肖小平译，语法化的世界词库（中译本）：世界图书出版公司，</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2012.</a:t>
            </a:r>
          </a:p>
          <a:p>
            <a:pPr marL="0" indent="0">
              <a:buNone/>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12</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董秀芳，汉语词汇化和语法化的现象及规律：学林出版社，</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2017</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206281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7FF6751-47C2-AD21-5228-C64AC0F57AA9}"/>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二、语言的分化</a:t>
            </a:r>
          </a:p>
        </p:txBody>
      </p:sp>
      <p:sp>
        <p:nvSpPr>
          <p:cNvPr id="3" name="内容占位符 2">
            <a:extLst>
              <a:ext uri="{FF2B5EF4-FFF2-40B4-BE49-F238E27FC236}">
                <a16:creationId xmlns:a16="http://schemas.microsoft.com/office/drawing/2014/main" xmlns="" id="{E20F5915-A767-BEA5-2D72-C19782FDE7A8}"/>
              </a:ext>
            </a:extLst>
          </p:cNvPr>
          <p:cNvSpPr>
            <a:spLocks noGrp="1"/>
          </p:cNvSpPr>
          <p:nvPr>
            <p:ph idx="1"/>
          </p:nvPr>
        </p:nvSpPr>
        <p:spPr>
          <a:xfrm>
            <a:off x="337351" y="1690688"/>
            <a:ext cx="11585360" cy="4892992"/>
          </a:xfrm>
        </p:spPr>
        <p:txBody>
          <a:bodyPr>
            <a:normAutofit/>
          </a:bodyPr>
          <a:lstStyle/>
          <a:p>
            <a:pPr marL="0" indent="0">
              <a:buNone/>
            </a:pPr>
            <a:r>
              <a:rPr lang="zh-CN" altLang="en-US" sz="2800" dirty="0">
                <a:latin typeface="宋体" panose="02010600030101010101" pitchFamily="2" charset="-122"/>
                <a:ea typeface="宋体" panose="02010600030101010101" pitchFamily="2" charset="-122"/>
              </a:rPr>
              <a:t>（一）语言随社会的分化而分化</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语言分化：一种语言内部分成几种不同的方言，或者这些方言进而分成几种不同的语言的现象。</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社会在发展过程中会因为各种不同的原因导致部分分隔甚至分裂。分隔开来的各部分之间的交际减少甚至消失，而各个部分内部的交往相对频繁，这样，它们在语言使用上会出现出现各自不同的特点，彼此变得不同，久而久之，造成语言的分化。</a:t>
            </a:r>
            <a:endParaRPr lang="en-US" altLang="zh-CN" sz="2800"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语言分化的类型</a:t>
            </a:r>
            <a:endParaRPr lang="en-US" altLang="zh-CN"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、社会方言；</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、地域方言；</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、亲属语言</a:t>
            </a:r>
          </a:p>
        </p:txBody>
      </p:sp>
    </p:spTree>
    <p:extLst>
      <p:ext uri="{BB962C8B-B14F-4D97-AF65-F5344CB8AC3E}">
        <p14:creationId xmlns:p14="http://schemas.microsoft.com/office/powerpoint/2010/main" val="64061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1817</TotalTime>
  <Words>10741</Words>
  <Application>Microsoft Office PowerPoint</Application>
  <PresentationFormat>宽屏</PresentationFormat>
  <Paragraphs>851</Paragraphs>
  <Slides>80</Slides>
  <Notes>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80</vt:i4>
      </vt:variant>
    </vt:vector>
  </HeadingPairs>
  <TitlesOfParts>
    <vt:vector size="93" baseType="lpstr">
      <vt:lpstr>IpaP</vt:lpstr>
      <vt:lpstr>Mangal</vt:lpstr>
      <vt:lpstr>MS Mincho</vt:lpstr>
      <vt:lpstr>等线</vt:lpstr>
      <vt:lpstr>楷体</vt:lpstr>
      <vt:lpstr>隶书</vt:lpstr>
      <vt:lpstr>宋体</vt:lpstr>
      <vt:lpstr>Arial</vt:lpstr>
      <vt:lpstr>Calibri</vt:lpstr>
      <vt:lpstr>Calibri Light</vt:lpstr>
      <vt:lpstr>IpaPanADD</vt:lpstr>
      <vt:lpstr>Times New Roman</vt:lpstr>
      <vt:lpstr>Office Theme</vt:lpstr>
      <vt:lpstr>第 七 章 语 言 演 变 与 语 言 分 化</vt:lpstr>
      <vt:lpstr>一、语言演变的原因和特点</vt:lpstr>
      <vt:lpstr>PowerPoint 演示文稿</vt:lpstr>
      <vt:lpstr>PowerPoint 演示文稿</vt:lpstr>
      <vt:lpstr>PowerPoint 演示文稿</vt:lpstr>
      <vt:lpstr>PowerPoint 演示文稿</vt:lpstr>
      <vt:lpstr>PowerPoint 演示文稿</vt:lpstr>
      <vt:lpstr>PowerPoint 演示文稿</vt:lpstr>
      <vt:lpstr>二、语言的分化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第九节  语言系统的演变</vt:lpstr>
      <vt:lpstr>PowerPoint 演示文稿</vt:lpstr>
      <vt:lpstr>PowerPoint 演示文稿</vt:lpstr>
      <vt:lpstr>二、语音演变的规律性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语法的演变</vt:lpstr>
      <vt:lpstr>PowerPoint 演示文稿</vt:lpstr>
      <vt:lpstr>PowerPoint 演示文稿</vt:lpstr>
      <vt:lpstr>PowerPoint 演示文稿</vt:lpstr>
      <vt:lpstr>PowerPoint 演示文稿</vt:lpstr>
      <vt:lpstr>三、语法演变的机制：重新分析与类推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三、词汇和词义的演变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延伸阅读</vt:lpstr>
      <vt:lpstr>延伸阅读</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语言演变与语言分化</dc:title>
  <dc:creator>华强</dc:creator>
  <cp:lastModifiedBy>lenovo</cp:lastModifiedBy>
  <cp:revision>80</cp:revision>
  <dcterms:created xsi:type="dcterms:W3CDTF">2022-05-30T06:11:19Z</dcterms:created>
  <dcterms:modified xsi:type="dcterms:W3CDTF">2024-05-29T04:23:43Z</dcterms:modified>
</cp:coreProperties>
</file>